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305" r:id="rId3"/>
    <p:sldId id="339" r:id="rId4"/>
    <p:sldId id="257" r:id="rId5"/>
    <p:sldId id="322" r:id="rId6"/>
    <p:sldId id="328" r:id="rId7"/>
    <p:sldId id="348" r:id="rId8"/>
    <p:sldId id="350" r:id="rId9"/>
    <p:sldId id="262" r:id="rId10"/>
    <p:sldId id="372" r:id="rId11"/>
    <p:sldId id="373" r:id="rId12"/>
    <p:sldId id="370" r:id="rId13"/>
    <p:sldId id="371" r:id="rId14"/>
    <p:sldId id="342" r:id="rId15"/>
    <p:sldId id="318" r:id="rId16"/>
    <p:sldId id="341" r:id="rId17"/>
    <p:sldId id="320" r:id="rId18"/>
    <p:sldId id="333" r:id="rId19"/>
    <p:sldId id="374" r:id="rId20"/>
    <p:sldId id="310" r:id="rId21"/>
    <p:sldId id="258" r:id="rId22"/>
    <p:sldId id="330" r:id="rId23"/>
    <p:sldId id="343" r:id="rId24"/>
    <p:sldId id="344" r:id="rId25"/>
    <p:sldId id="345" r:id="rId26"/>
    <p:sldId id="346" r:id="rId27"/>
    <p:sldId id="347" r:id="rId28"/>
    <p:sldId id="311" r:id="rId29"/>
    <p:sldId id="312" r:id="rId30"/>
    <p:sldId id="313" r:id="rId31"/>
    <p:sldId id="314" r:id="rId32"/>
    <p:sldId id="315" r:id="rId33"/>
    <p:sldId id="316" r:id="rId34"/>
    <p:sldId id="317" r:id="rId35"/>
    <p:sldId id="283" r:id="rId36"/>
  </p:sldIdLst>
  <p:sldSz cx="12192000" cy="6858000"/>
  <p:notesSz cx="6797675" cy="9926638"/>
  <p:embeddedFontLst>
    <p:embeddedFont>
      <p:font typeface="Calibri" panose="020F0502020204030204" pitchFamily="34" charset="0"/>
      <p:regular r:id="rId37"/>
      <p:bold r:id="rId38"/>
      <p:italic r:id="rId39"/>
      <p:boldItalic r:id="rId40"/>
    </p:embeddedFont>
    <p:embeddedFont>
      <p:font typeface="Corbel" panose="020B050302020402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il Hartley" initials="NH" lastIdx="2" clrIdx="0">
    <p:extLst>
      <p:ext uri="{19B8F6BF-5375-455C-9EA6-DF929625EA0E}">
        <p15:presenceInfo xmlns:p15="http://schemas.microsoft.com/office/powerpoint/2012/main" userId="S-1-5-21-194701716-2886139494-1527713033-11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A4"/>
    <a:srgbClr val="60AC46"/>
    <a:srgbClr val="ED1C24"/>
    <a:srgbClr val="0CB1E0"/>
    <a:srgbClr val="207AAA"/>
    <a:srgbClr val="8CC63F"/>
    <a:srgbClr val="438D46"/>
    <a:srgbClr val="F15F56"/>
    <a:srgbClr val="8E30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1" autoAdjust="0"/>
    <p:restoredTop sz="94660" autoAdjust="0"/>
  </p:normalViewPr>
  <p:slideViewPr>
    <p:cSldViewPr snapToGrid="0">
      <p:cViewPr varScale="1">
        <p:scale>
          <a:sx n="86" d="100"/>
          <a:sy n="86" d="100"/>
        </p:scale>
        <p:origin x="427" y="67"/>
      </p:cViewPr>
      <p:guideLst>
        <p:guide orient="horz" pos="2160"/>
        <p:guide pos="3840"/>
      </p:guideLst>
    </p:cSldViewPr>
  </p:slideViewPr>
  <p:outlineViewPr>
    <p:cViewPr>
      <p:scale>
        <a:sx n="33" d="100"/>
        <a:sy n="33" d="100"/>
      </p:scale>
      <p:origin x="53" y="8208"/>
    </p:cViewPr>
  </p:outlineViewPr>
  <p:notesTextViewPr>
    <p:cViewPr>
      <p:scale>
        <a:sx n="1" d="1"/>
        <a:sy n="1" d="1"/>
      </p:scale>
      <p:origin x="0" y="0"/>
    </p:cViewPr>
  </p:notesTextViewPr>
  <p:sorterViewPr>
    <p:cViewPr>
      <p:scale>
        <a:sx n="70" d="100"/>
        <a:sy n="70" d="100"/>
      </p:scale>
      <p:origin x="0" y="-42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17T13:38:10.285" idx="2">
    <p:pos x="10" y="10"/>
    <p:text/>
    <p:extLst>
      <p:ext uri="{C676402C-5697-4E1C-873F-D02D1690AC5C}">
        <p15:threadingInfo xmlns:p15="http://schemas.microsoft.com/office/powerpoint/2012/main" timeZoneBias="-48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3219061"/>
            <a:ext cx="12192000" cy="36389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a:noFill/>
              </a:ln>
              <a:solidFill>
                <a:schemeClr val="tx1"/>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37"/>
            <a:ext cx="12192000" cy="6858000"/>
          </a:xfrm>
          <a:prstGeom prst="rect">
            <a:avLst/>
          </a:prstGeom>
        </p:spPr>
      </p:pic>
      <p:sp>
        <p:nvSpPr>
          <p:cNvPr id="2" name="Title 1"/>
          <p:cNvSpPr>
            <a:spLocks noGrp="1"/>
          </p:cNvSpPr>
          <p:nvPr>
            <p:ph type="ctrTitle"/>
          </p:nvPr>
        </p:nvSpPr>
        <p:spPr>
          <a:xfrm>
            <a:off x="588085" y="3219061"/>
            <a:ext cx="9144000" cy="690282"/>
          </a:xfrm>
        </p:spPr>
        <p:txBody>
          <a:bodyPr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3400" b="1">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AU" dirty="0"/>
          </a:p>
        </p:txBody>
      </p:sp>
      <p:sp>
        <p:nvSpPr>
          <p:cNvPr id="13" name="Text Placeholder 12"/>
          <p:cNvSpPr>
            <a:spLocks noGrp="1"/>
          </p:cNvSpPr>
          <p:nvPr>
            <p:ph type="body" sz="quarter" idx="10" hasCustomPrompt="1"/>
          </p:nvPr>
        </p:nvSpPr>
        <p:spPr>
          <a:xfrm>
            <a:off x="588085" y="4096778"/>
            <a:ext cx="6948487" cy="636587"/>
          </a:xfrm>
        </p:spPr>
        <p:txBody>
          <a:bodyPr>
            <a:normAutofit/>
          </a:bodyPr>
          <a:lstStyle>
            <a:lvl1pPr marL="0" indent="0">
              <a:buNone/>
              <a:defRPr sz="2200">
                <a:solidFill>
                  <a:schemeClr val="bg1"/>
                </a:solidFill>
              </a:defRPr>
            </a:lvl1pPr>
          </a:lstStyle>
          <a:p>
            <a:r>
              <a:rPr lang="en-US" sz="2400" b="0" dirty="0"/>
              <a:t>Click to edit Master title style</a:t>
            </a:r>
            <a:endParaRPr lang="en-AU" sz="2400" b="0" dirty="0"/>
          </a:p>
        </p:txBody>
      </p:sp>
    </p:spTree>
    <p:extLst>
      <p:ext uri="{BB962C8B-B14F-4D97-AF65-F5344CB8AC3E}">
        <p14:creationId xmlns:p14="http://schemas.microsoft.com/office/powerpoint/2010/main" val="412790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a:xfrm>
            <a:off x="0" y="3219061"/>
            <a:ext cx="12192000" cy="36389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a:noFill/>
              </a:ln>
              <a:solidFill>
                <a:schemeClr val="tx1"/>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10179" y="2276669"/>
            <a:ext cx="9144000" cy="942392"/>
          </a:xfrm>
        </p:spPr>
        <p:txBody>
          <a:bodyPr anchor="b">
            <a:normAutofit/>
          </a:bodyPr>
          <a:lstStyle>
            <a:lvl1pPr algn="l">
              <a:defRPr sz="3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0" name="Title 1"/>
          <p:cNvSpPr txBox="1">
            <a:spLocks/>
          </p:cNvSpPr>
          <p:nvPr userDrawn="1"/>
        </p:nvSpPr>
        <p:spPr>
          <a:xfrm>
            <a:off x="310179" y="2957804"/>
            <a:ext cx="9144000" cy="94239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a:lstStyle>
          <a:p>
            <a:r>
              <a:rPr lang="en-US" sz="2400" b="0" dirty="0"/>
              <a:t>Click to edit Master title style</a:t>
            </a:r>
            <a:endParaRPr lang="en-AU" sz="2400" b="0" dirty="0"/>
          </a:p>
        </p:txBody>
      </p:sp>
    </p:spTree>
    <p:extLst>
      <p:ext uri="{BB962C8B-B14F-4D97-AF65-F5344CB8AC3E}">
        <p14:creationId xmlns:p14="http://schemas.microsoft.com/office/powerpoint/2010/main" val="562461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title"/>
          </p:nvPr>
        </p:nvSpPr>
        <p:spPr>
          <a:xfrm>
            <a:off x="515722" y="365126"/>
            <a:ext cx="9748866" cy="745215"/>
          </a:xfrm>
        </p:spPr>
        <p:txBody>
          <a:bodyPr>
            <a:normAutofit/>
          </a:bodyPr>
          <a:lstStyle>
            <a:lvl1pPr>
              <a:defRPr sz="2800" b="1">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Content Placeholder 2"/>
          <p:cNvSpPr>
            <a:spLocks noGrp="1"/>
          </p:cNvSpPr>
          <p:nvPr>
            <p:ph idx="1"/>
          </p:nvPr>
        </p:nvSpPr>
        <p:spPr>
          <a:xfrm>
            <a:off x="515721" y="1978089"/>
            <a:ext cx="11135735" cy="40121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97903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828974"/>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91165991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Lst>
  <p:txStyles>
    <p:titleStyle>
      <a:lvl1pPr algn="l" defTabSz="914400" rtl="0" eaLnBrk="1" latinLnBrk="0" hangingPunct="1">
        <a:lnSpc>
          <a:spcPct val="90000"/>
        </a:lnSpc>
        <a:spcBef>
          <a:spcPct val="0"/>
        </a:spcBef>
        <a:buNone/>
        <a:defRPr sz="28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dirty="0"/>
              <a:t>Special Electors Meeting</a:t>
            </a:r>
          </a:p>
        </p:txBody>
      </p:sp>
      <p:sp>
        <p:nvSpPr>
          <p:cNvPr id="3" name="Text Placeholder 2"/>
          <p:cNvSpPr>
            <a:spLocks noGrp="1"/>
          </p:cNvSpPr>
          <p:nvPr>
            <p:ph type="body" sz="quarter" idx="10"/>
          </p:nvPr>
        </p:nvSpPr>
        <p:spPr/>
        <p:txBody>
          <a:bodyPr/>
          <a:lstStyle/>
          <a:p>
            <a:r>
              <a:rPr lang="en-AU" dirty="0"/>
              <a:t>Monday 17 June 2019</a:t>
            </a:r>
          </a:p>
        </p:txBody>
      </p:sp>
    </p:spTree>
    <p:extLst>
      <p:ext uri="{BB962C8B-B14F-4D97-AF65-F5344CB8AC3E}">
        <p14:creationId xmlns:p14="http://schemas.microsoft.com/office/powerpoint/2010/main" val="2860433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Bindoon Retirement Village</a:t>
            </a:r>
          </a:p>
        </p:txBody>
      </p:sp>
      <p:sp>
        <p:nvSpPr>
          <p:cNvPr id="3" name="Content Placeholder 2"/>
          <p:cNvSpPr>
            <a:spLocks noGrp="1"/>
          </p:cNvSpPr>
          <p:nvPr>
            <p:ph idx="1"/>
          </p:nvPr>
        </p:nvSpPr>
        <p:spPr>
          <a:xfrm>
            <a:off x="515722" y="1363673"/>
            <a:ext cx="11135735" cy="4012163"/>
          </a:xfrm>
        </p:spPr>
        <p:txBody>
          <a:bodyPr>
            <a:normAutofit fontScale="92500" lnSpcReduction="20000"/>
          </a:bodyPr>
          <a:lstStyle/>
          <a:p>
            <a:pPr>
              <a:lnSpc>
                <a:spcPct val="120000"/>
              </a:lnSpc>
            </a:pPr>
            <a:r>
              <a:rPr lang="en-US" sz="2000" dirty="0"/>
              <a:t>Land was sold to </a:t>
            </a:r>
            <a:r>
              <a:rPr lang="en-US" sz="2000" i="1" dirty="0"/>
              <a:t>Retirees WA </a:t>
            </a:r>
            <a:r>
              <a:rPr lang="en-US" sz="2000" dirty="0"/>
              <a:t>in 2014 for $530,000;</a:t>
            </a:r>
          </a:p>
          <a:p>
            <a:pPr>
              <a:lnSpc>
                <a:spcPct val="120000"/>
              </a:lnSpc>
            </a:pPr>
            <a:r>
              <a:rPr lang="en-AU" sz="2000" dirty="0"/>
              <a:t>Funds were allocated (OCM 20 August 2014 – 14.1 – Independent Living Units) Council resolved to use the sale funds for the development of the Lot 62 </a:t>
            </a:r>
            <a:r>
              <a:rPr lang="en-AU" sz="2000" dirty="0" err="1"/>
              <a:t>Koomal</a:t>
            </a:r>
            <a:r>
              <a:rPr lang="en-AU" sz="2000" dirty="0"/>
              <a:t> Street, with any balance used for Binda Place development;</a:t>
            </a:r>
          </a:p>
          <a:p>
            <a:pPr>
              <a:lnSpc>
                <a:spcPct val="120000"/>
              </a:lnSpc>
            </a:pPr>
            <a:r>
              <a:rPr lang="en-US" sz="2000" dirty="0"/>
              <a:t>Costs for </a:t>
            </a:r>
            <a:r>
              <a:rPr lang="en-AU" sz="2000" dirty="0"/>
              <a:t>62 </a:t>
            </a:r>
            <a:r>
              <a:rPr lang="en-AU" sz="2000" dirty="0" err="1"/>
              <a:t>Koomal</a:t>
            </a:r>
            <a:r>
              <a:rPr lang="en-AU" sz="2000" dirty="0"/>
              <a:t> development ($195,032) and for Binda Place </a:t>
            </a:r>
            <a:r>
              <a:rPr lang="en-AU" sz="2000" dirty="0">
                <a:solidFill>
                  <a:schemeClr val="tx1"/>
                </a:solidFill>
              </a:rPr>
              <a:t>($2,256,262 - $1,946,046 R2R Grant = $310,216).  Total of $505,248;</a:t>
            </a:r>
            <a:endParaRPr lang="en-US" sz="2000" dirty="0">
              <a:solidFill>
                <a:schemeClr val="tx1"/>
              </a:solidFill>
            </a:endParaRPr>
          </a:p>
          <a:p>
            <a:pPr>
              <a:lnSpc>
                <a:spcPct val="120000"/>
              </a:lnSpc>
            </a:pPr>
            <a:r>
              <a:rPr lang="en-US" sz="2000" dirty="0"/>
              <a:t>Proposal did not come to fruition so land bought back under contract default clause (March 2019 - </a:t>
            </a:r>
            <a:r>
              <a:rPr lang="en-AU" sz="2000" dirty="0"/>
              <a:t>$502,500 – land price only);</a:t>
            </a:r>
          </a:p>
          <a:p>
            <a:pPr>
              <a:lnSpc>
                <a:spcPct val="120000"/>
              </a:lnSpc>
            </a:pPr>
            <a:r>
              <a:rPr lang="en-US" sz="2000" dirty="0"/>
              <a:t>Land Buy-Back cost ($502,500 + settlement/transfer costs) has been funded by way of a loan (2018/19 budget) – refer to </a:t>
            </a:r>
            <a:r>
              <a:rPr lang="en-AU" sz="2000" dirty="0"/>
              <a:t>(OCM 20 March 2019 – 14.1.1 – Portion of Lot 89: Repurchase Option Clause Take-up)</a:t>
            </a:r>
            <a:r>
              <a:rPr lang="en-US" sz="2000" dirty="0"/>
              <a:t>.</a:t>
            </a:r>
          </a:p>
        </p:txBody>
      </p:sp>
      <p:sp>
        <p:nvSpPr>
          <p:cNvPr id="4" name="TextBox 3"/>
          <p:cNvSpPr txBox="1"/>
          <p:nvPr/>
        </p:nvSpPr>
        <p:spPr>
          <a:xfrm>
            <a:off x="3732581" y="5375836"/>
            <a:ext cx="4702016" cy="1200329"/>
          </a:xfrm>
          <a:prstGeom prst="rect">
            <a:avLst/>
          </a:prstGeom>
          <a:noFill/>
        </p:spPr>
        <p:txBody>
          <a:bodyPr wrap="square" rtlCol="0">
            <a:spAutoFit/>
          </a:bodyPr>
          <a:lstStyle/>
          <a:p>
            <a:r>
              <a:rPr lang="en-US" sz="2400" dirty="0">
                <a:solidFill>
                  <a:schemeClr val="accent3">
                    <a:lumMod val="75000"/>
                  </a:schemeClr>
                </a:solidFill>
              </a:rPr>
              <a:t>Copy of Council Resolutions, Business Plan and Sale Contract, on Web.</a:t>
            </a:r>
          </a:p>
        </p:txBody>
      </p:sp>
    </p:spTree>
    <p:extLst>
      <p:ext uri="{BB962C8B-B14F-4D97-AF65-F5344CB8AC3E}">
        <p14:creationId xmlns:p14="http://schemas.microsoft.com/office/powerpoint/2010/main" val="3017648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Bindoon Retirement Village</a:t>
            </a:r>
          </a:p>
        </p:txBody>
      </p:sp>
      <p:sp>
        <p:nvSpPr>
          <p:cNvPr id="3" name="Content Placeholder 2"/>
          <p:cNvSpPr>
            <a:spLocks noGrp="1"/>
          </p:cNvSpPr>
          <p:nvPr>
            <p:ph idx="1"/>
          </p:nvPr>
        </p:nvSpPr>
        <p:spPr>
          <a:xfrm>
            <a:off x="515721" y="1555336"/>
            <a:ext cx="11135735" cy="4614728"/>
          </a:xfrm>
        </p:spPr>
        <p:txBody>
          <a:bodyPr>
            <a:normAutofit/>
          </a:bodyPr>
          <a:lstStyle/>
          <a:p>
            <a:pPr marL="0" lvl="0" indent="0" algn="just">
              <a:lnSpc>
                <a:spcPct val="100000"/>
              </a:lnSpc>
              <a:spcBef>
                <a:spcPct val="20000"/>
              </a:spcBef>
              <a:buNone/>
            </a:pPr>
            <a:r>
              <a:rPr lang="en-AU" sz="2000" dirty="0">
                <a:solidFill>
                  <a:prstClr val="black"/>
                </a:solidFill>
              </a:rPr>
              <a:t>In regard to the question in regard to a $500,000 Lifestyle Village reserve fund.  There is no specific reserve fund for a Lifestyle Village, but the Shire does have the following two reserves–</a:t>
            </a:r>
          </a:p>
          <a:p>
            <a:pPr marL="0" lvl="0" indent="0" algn="just">
              <a:lnSpc>
                <a:spcPct val="100000"/>
              </a:lnSpc>
              <a:spcBef>
                <a:spcPct val="20000"/>
              </a:spcBef>
              <a:buNone/>
            </a:pPr>
            <a:endParaRPr lang="en-AU" sz="2000" dirty="0">
              <a:solidFill>
                <a:prstClr val="black"/>
              </a:solidFill>
            </a:endParaRPr>
          </a:p>
          <a:p>
            <a:r>
              <a:rPr lang="en-AU" sz="2000" dirty="0"/>
              <a:t>The Shire has a reserve fund titled Community Housing ($72,240 - </a:t>
            </a:r>
            <a:r>
              <a:rPr lang="en-US" sz="2000" dirty="0"/>
              <a:t>to fund repairs, improvements, extensions or construction of community units</a:t>
            </a:r>
            <a:r>
              <a:rPr lang="en-AU" sz="2000" dirty="0"/>
              <a:t>) and a Senior Housing Reserve Account ($7,446 - to fund repairs, improvements, extensions or construction of seniors units).</a:t>
            </a:r>
            <a:endParaRPr lang="en-AU" sz="2000" dirty="0">
              <a:solidFill>
                <a:schemeClr val="tx1"/>
              </a:solidFill>
            </a:endParaRPr>
          </a:p>
          <a:p>
            <a:pPr marL="0" indent="0">
              <a:buNone/>
            </a:pPr>
            <a:endParaRPr lang="en-US" sz="2000" dirty="0"/>
          </a:p>
          <a:p>
            <a:pPr marL="0" indent="0">
              <a:buNone/>
            </a:pPr>
            <a:r>
              <a:rPr lang="en-US" sz="2000" dirty="0"/>
              <a:t>Both these reserves are linked to the Shire’s Joint Venture Department of Housing projects and can only be used for those facilities (i.e. not a spate </a:t>
            </a:r>
            <a:r>
              <a:rPr lang="en-US" sz="2000"/>
              <a:t>Lifestyle Village).</a:t>
            </a:r>
            <a:endParaRPr lang="en-AU" sz="2000" dirty="0"/>
          </a:p>
        </p:txBody>
      </p:sp>
    </p:spTree>
    <p:extLst>
      <p:ext uri="{BB962C8B-B14F-4D97-AF65-F5344CB8AC3E}">
        <p14:creationId xmlns:p14="http://schemas.microsoft.com/office/powerpoint/2010/main" val="3258395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Bindoon Oval ($80,000 for Reticulation)</a:t>
            </a:r>
          </a:p>
        </p:txBody>
      </p:sp>
      <p:sp>
        <p:nvSpPr>
          <p:cNvPr id="3" name="Content Placeholder 2"/>
          <p:cNvSpPr>
            <a:spLocks noGrp="1"/>
          </p:cNvSpPr>
          <p:nvPr>
            <p:ph idx="1"/>
          </p:nvPr>
        </p:nvSpPr>
        <p:spPr>
          <a:xfrm>
            <a:off x="515722" y="1454388"/>
            <a:ext cx="11135735" cy="4746907"/>
          </a:xfrm>
        </p:spPr>
        <p:txBody>
          <a:bodyPr>
            <a:noAutofit/>
          </a:bodyPr>
          <a:lstStyle/>
          <a:p>
            <a:pPr>
              <a:lnSpc>
                <a:spcPct val="120000"/>
              </a:lnSpc>
            </a:pPr>
            <a:r>
              <a:rPr lang="en-US" sz="2000" dirty="0"/>
              <a:t>The </a:t>
            </a:r>
            <a:r>
              <a:rPr lang="en-AU" sz="2000" b="1" dirty="0"/>
              <a:t>Bindoon Oval Facility </a:t>
            </a:r>
            <a:r>
              <a:rPr lang="en-AU" sz="2000" dirty="0"/>
              <a:t>is listed in the Shire’s Corporate Business Plan 2017 – 2021 and its Long Term Financial Plan (2018 – 2028) - see Shire’s Website for a copy of this document;</a:t>
            </a:r>
          </a:p>
          <a:p>
            <a:pPr>
              <a:lnSpc>
                <a:spcPct val="120000"/>
              </a:lnSpc>
            </a:pPr>
            <a:r>
              <a:rPr lang="en-AU" sz="2000" dirty="0"/>
              <a:t>In the Long Term Financial Plan, there are capital funding allocations for Bindoon Oval improvements, namely, Cricket Pitch resurface ($22,000); and numerous improvements for </a:t>
            </a:r>
            <a:r>
              <a:rPr lang="en-AU" sz="2000" dirty="0" err="1"/>
              <a:t>Chinkabee</a:t>
            </a:r>
            <a:r>
              <a:rPr lang="en-AU" sz="2000" dirty="0"/>
              <a:t>, including Gymnasium  $160,000 ($100,000 grant/contribution); </a:t>
            </a:r>
            <a:r>
              <a:rPr lang="en-AU" sz="2000" dirty="0" err="1"/>
              <a:t>Chinkabee</a:t>
            </a:r>
            <a:r>
              <a:rPr lang="en-AU" sz="2000" dirty="0"/>
              <a:t> </a:t>
            </a:r>
            <a:r>
              <a:rPr lang="en-AU" sz="2000" dirty="0" err="1"/>
              <a:t>Masterplan</a:t>
            </a:r>
            <a:r>
              <a:rPr lang="en-AU" sz="2000" dirty="0"/>
              <a:t> $1m ($250,000 grant);</a:t>
            </a:r>
          </a:p>
          <a:p>
            <a:pPr>
              <a:lnSpc>
                <a:spcPct val="120000"/>
              </a:lnSpc>
            </a:pPr>
            <a:r>
              <a:rPr lang="en-US" sz="2000" dirty="0"/>
              <a:t>The day-to-day maintenance is largely carried out by the Shire’s operations staff, supplemented with contractors for specific works and professional trades, like plumbers and electricians;</a:t>
            </a:r>
            <a:r>
              <a:rPr lang="en-AU" sz="2000" dirty="0"/>
              <a:t> </a:t>
            </a:r>
          </a:p>
          <a:p>
            <a:pPr>
              <a:lnSpc>
                <a:spcPct val="120000"/>
              </a:lnSpc>
            </a:pPr>
            <a:r>
              <a:rPr lang="en-US" sz="2000" dirty="0"/>
              <a:t>There are no loans outstanding;</a:t>
            </a:r>
          </a:p>
          <a:p>
            <a:pPr>
              <a:lnSpc>
                <a:spcPct val="120000"/>
              </a:lnSpc>
            </a:pPr>
            <a:r>
              <a:rPr lang="en-US" sz="2000" dirty="0"/>
              <a:t>There are no fixed contracts in place;</a:t>
            </a:r>
          </a:p>
          <a:p>
            <a:pPr>
              <a:lnSpc>
                <a:spcPct val="120000"/>
              </a:lnSpc>
            </a:pPr>
            <a:r>
              <a:rPr lang="en-US" sz="2000" dirty="0"/>
              <a:t>There are no </a:t>
            </a:r>
            <a:r>
              <a:rPr lang="en-US" sz="2000" dirty="0" err="1"/>
              <a:t>Surities</a:t>
            </a:r>
            <a:r>
              <a:rPr lang="en-US" sz="2000" dirty="0"/>
              <a:t> in place or required.</a:t>
            </a:r>
          </a:p>
        </p:txBody>
      </p:sp>
    </p:spTree>
    <p:extLst>
      <p:ext uri="{BB962C8B-B14F-4D97-AF65-F5344CB8AC3E}">
        <p14:creationId xmlns:p14="http://schemas.microsoft.com/office/powerpoint/2010/main" val="2763258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latin typeface="Corbel" pitchFamily="34" charset="0"/>
              </a:rPr>
              <a:t>Bindoon Oval</a:t>
            </a:r>
            <a:endParaRPr lang="en-AU" dirty="0"/>
          </a:p>
        </p:txBody>
      </p:sp>
      <p:sp>
        <p:nvSpPr>
          <p:cNvPr id="3" name="Content Placeholder 2"/>
          <p:cNvSpPr>
            <a:spLocks noGrp="1"/>
          </p:cNvSpPr>
          <p:nvPr>
            <p:ph idx="1"/>
          </p:nvPr>
        </p:nvSpPr>
        <p:spPr>
          <a:xfrm>
            <a:off x="515721" y="1401510"/>
            <a:ext cx="11135735" cy="4905285"/>
          </a:xfrm>
        </p:spPr>
        <p:txBody>
          <a:bodyPr>
            <a:noAutofit/>
          </a:bodyPr>
          <a:lstStyle/>
          <a:p>
            <a:pPr>
              <a:lnSpc>
                <a:spcPct val="120000"/>
              </a:lnSpc>
            </a:pPr>
            <a:r>
              <a:rPr lang="en-AU" sz="1400" dirty="0"/>
              <a:t>There is a certain amount of complexity to the management of the Bindoon Oval as the oval is managed separately by the Shire whilst being positioned amongst the </a:t>
            </a:r>
            <a:r>
              <a:rPr lang="en-AU" sz="1400" dirty="0" err="1"/>
              <a:t>Chinkabee</a:t>
            </a:r>
            <a:r>
              <a:rPr lang="en-AU" sz="1400" dirty="0"/>
              <a:t> Complex (managed by Bindoon Sport &amp; Recreation Association), Bindoon Town Hall (managed by Bindoon Entertainment Arts and Theatre - BEAT) and Bindoon Post Office (managed by the Chittering Tourist Association) including the tourist park hard stand surrounding the oval.  </a:t>
            </a:r>
          </a:p>
          <a:p>
            <a:pPr>
              <a:lnSpc>
                <a:spcPct val="120000"/>
              </a:lnSpc>
            </a:pPr>
            <a:r>
              <a:rPr lang="en-US" sz="1400" dirty="0">
                <a:solidFill>
                  <a:srgbClr val="C00000"/>
                </a:solidFill>
              </a:rPr>
              <a:t>In regard to the particular question about the $80,000 apparently spent on reticulation –</a:t>
            </a:r>
          </a:p>
          <a:p>
            <a:pPr lvl="1">
              <a:lnSpc>
                <a:spcPct val="120000"/>
              </a:lnSpc>
            </a:pPr>
            <a:r>
              <a:rPr lang="en-US" sz="1400" dirty="0">
                <a:solidFill>
                  <a:srgbClr val="FF0000"/>
                </a:solidFill>
              </a:rPr>
              <a:t>No record exists of reticulation being installed at the this oval in the last several years; nor are there any proposed plans in the corporate Business Plan or the Long Term Financial Plan.  </a:t>
            </a:r>
          </a:p>
          <a:p>
            <a:pPr>
              <a:lnSpc>
                <a:spcPct val="120000"/>
              </a:lnSpc>
            </a:pPr>
            <a:endParaRPr lang="en-AU" sz="1400" dirty="0"/>
          </a:p>
          <a:p>
            <a:pPr>
              <a:lnSpc>
                <a:spcPct val="120000"/>
              </a:lnSpc>
            </a:pPr>
            <a:r>
              <a:rPr lang="en-AU" sz="1400" dirty="0"/>
              <a:t>There is no record of a specific item that relates to $80,000 reticulation for the Bindoon Oval either in past expenditure or future shire </a:t>
            </a:r>
            <a:r>
              <a:rPr lang="en-AU" sz="1400" dirty="0">
                <a:solidFill>
                  <a:schemeClr val="tx1"/>
                </a:solidFill>
              </a:rPr>
              <a:t>plans.  There has however been several smaller projects and maintenance items undertaken at the Bindoon Oval.</a:t>
            </a:r>
          </a:p>
          <a:p>
            <a:pPr>
              <a:lnSpc>
                <a:spcPct val="120000"/>
              </a:lnSpc>
            </a:pPr>
            <a:endParaRPr lang="en-AU" sz="1400" dirty="0">
              <a:solidFill>
                <a:srgbClr val="FF0000"/>
              </a:solidFill>
            </a:endParaRPr>
          </a:p>
          <a:p>
            <a:pPr>
              <a:lnSpc>
                <a:spcPct val="120000"/>
              </a:lnSpc>
            </a:pPr>
            <a:r>
              <a:rPr lang="en-AU" sz="1400" dirty="0">
                <a:solidFill>
                  <a:srgbClr val="FF0000"/>
                </a:solidFill>
              </a:rPr>
              <a:t>The only reticulation based projects that have been earmarked are:</a:t>
            </a:r>
          </a:p>
          <a:p>
            <a:pPr marL="628650" lvl="1" indent="-171450">
              <a:lnSpc>
                <a:spcPct val="120000"/>
              </a:lnSpc>
            </a:pPr>
            <a:r>
              <a:rPr lang="en-AU" sz="1400" dirty="0">
                <a:solidFill>
                  <a:srgbClr val="FF0000"/>
                </a:solidFill>
              </a:rPr>
              <a:t>Sandown Park in Muchea for (Shire of Chittering Sport and Recreation Plan 2012 – 2022.)  </a:t>
            </a:r>
            <a:r>
              <a:rPr lang="en-AU" sz="1400" dirty="0">
                <a:solidFill>
                  <a:srgbClr val="0070C0"/>
                </a:solidFill>
              </a:rPr>
              <a:t>Identified in the Corporate Business plan but not the LTFP.</a:t>
            </a:r>
          </a:p>
          <a:p>
            <a:pPr marL="628650" lvl="1" indent="-171450">
              <a:lnSpc>
                <a:spcPct val="120000"/>
              </a:lnSpc>
            </a:pPr>
            <a:r>
              <a:rPr lang="en-AU" sz="1400" dirty="0">
                <a:solidFill>
                  <a:srgbClr val="FF0000"/>
                </a:solidFill>
              </a:rPr>
              <a:t>Muchea Contribution Muchea Oval Reticulation/Lighting 2021-22 ($150,000) includes $50,000 contribution and $50,000 grants.  </a:t>
            </a:r>
            <a:r>
              <a:rPr lang="en-AU" sz="1400" dirty="0">
                <a:solidFill>
                  <a:srgbClr val="0070C0"/>
                </a:solidFill>
              </a:rPr>
              <a:t>Identified in LTFP but not Corporate Business Plan.</a:t>
            </a:r>
          </a:p>
        </p:txBody>
      </p:sp>
    </p:spTree>
    <p:extLst>
      <p:ext uri="{BB962C8B-B14F-4D97-AF65-F5344CB8AC3E}">
        <p14:creationId xmlns:p14="http://schemas.microsoft.com/office/powerpoint/2010/main" val="1941032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err="1"/>
              <a:t>Gray</a:t>
            </a:r>
            <a:r>
              <a:rPr lang="en-AU" dirty="0"/>
              <a:t> Road Recreation Complex</a:t>
            </a:r>
            <a:endParaRPr lang="en-AU" sz="2000" dirty="0"/>
          </a:p>
        </p:txBody>
      </p:sp>
      <p:sp>
        <p:nvSpPr>
          <p:cNvPr id="3" name="Content Placeholder 2"/>
          <p:cNvSpPr>
            <a:spLocks noGrp="1"/>
          </p:cNvSpPr>
          <p:nvPr>
            <p:ph idx="1"/>
          </p:nvPr>
        </p:nvSpPr>
        <p:spPr>
          <a:xfrm>
            <a:off x="515722" y="1329696"/>
            <a:ext cx="11135735" cy="4963039"/>
          </a:xfrm>
        </p:spPr>
        <p:txBody>
          <a:bodyPr>
            <a:normAutofit fontScale="85000" lnSpcReduction="20000"/>
          </a:bodyPr>
          <a:lstStyle/>
          <a:p>
            <a:pPr>
              <a:lnSpc>
                <a:spcPct val="120000"/>
              </a:lnSpc>
            </a:pPr>
            <a:endParaRPr lang="en-AU" dirty="0"/>
          </a:p>
          <a:p>
            <a:pPr>
              <a:lnSpc>
                <a:spcPct val="120000"/>
              </a:lnSpc>
            </a:pPr>
            <a:r>
              <a:rPr lang="en-AU" dirty="0"/>
              <a:t>March 2002 OCM - </a:t>
            </a:r>
            <a:r>
              <a:rPr lang="en-AU" sz="2400" dirty="0"/>
              <a:t>Council resolved to establish a Sport &amp; Recreation Steering Committee to undertake a Recreation Study for the Shire of Chittering. </a:t>
            </a:r>
          </a:p>
          <a:p>
            <a:pPr>
              <a:lnSpc>
                <a:spcPct val="120000"/>
              </a:lnSpc>
            </a:pPr>
            <a:endParaRPr lang="en-AU" sz="2400" dirty="0"/>
          </a:p>
          <a:p>
            <a:pPr>
              <a:lnSpc>
                <a:spcPct val="120000"/>
              </a:lnSpc>
            </a:pPr>
            <a:r>
              <a:rPr lang="en-AU" dirty="0"/>
              <a:t>OCM 19 December 2002   - Recreation Development, Bindoon</a:t>
            </a:r>
          </a:p>
          <a:p>
            <a:pPr marL="457200" lvl="1" indent="0">
              <a:lnSpc>
                <a:spcPct val="120000"/>
              </a:lnSpc>
              <a:buNone/>
            </a:pPr>
            <a:r>
              <a:rPr lang="en-AU" dirty="0"/>
              <a:t>Council resolved to:</a:t>
            </a:r>
          </a:p>
          <a:p>
            <a:pPr marL="971550" lvl="1" indent="-514350">
              <a:lnSpc>
                <a:spcPct val="120000"/>
              </a:lnSpc>
              <a:buFont typeface="+mj-lt"/>
              <a:buAutoNum type="arabicPeriod"/>
            </a:pPr>
            <a:r>
              <a:rPr lang="en-AU" dirty="0"/>
              <a:t>Prepare concept plans for recreation development opportunities on Lot 979 Bindoon </a:t>
            </a:r>
            <a:r>
              <a:rPr lang="en-AU" dirty="0" err="1"/>
              <a:t>Townsite</a:t>
            </a:r>
            <a:r>
              <a:rPr lang="en-AU" dirty="0"/>
              <a:t> </a:t>
            </a:r>
            <a:r>
              <a:rPr lang="en-AU" dirty="0">
                <a:solidFill>
                  <a:schemeClr val="tx1"/>
                </a:solidFill>
              </a:rPr>
              <a:t>and</a:t>
            </a:r>
            <a:r>
              <a:rPr lang="en-AU" dirty="0">
                <a:solidFill>
                  <a:srgbClr val="FF0000"/>
                </a:solidFill>
              </a:rPr>
              <a:t> Lot 104 </a:t>
            </a:r>
            <a:r>
              <a:rPr lang="en-AU" dirty="0" err="1">
                <a:solidFill>
                  <a:srgbClr val="FF0000"/>
                </a:solidFill>
              </a:rPr>
              <a:t>Gray</a:t>
            </a:r>
            <a:r>
              <a:rPr lang="en-AU" dirty="0">
                <a:solidFill>
                  <a:srgbClr val="FF0000"/>
                </a:solidFill>
              </a:rPr>
              <a:t> Road </a:t>
            </a:r>
            <a:r>
              <a:rPr lang="en-AU" dirty="0"/>
              <a:t>by 31 January 2003</a:t>
            </a:r>
          </a:p>
          <a:p>
            <a:pPr marL="971550" lvl="1" indent="-514350">
              <a:lnSpc>
                <a:spcPct val="120000"/>
              </a:lnSpc>
              <a:buFont typeface="+mj-lt"/>
              <a:buAutoNum type="arabicPeriod"/>
            </a:pPr>
            <a:r>
              <a:rPr lang="en-AU" dirty="0"/>
              <a:t>Convene a community workshop in February 2003 to consider the concept plans and any other proposals</a:t>
            </a:r>
          </a:p>
          <a:p>
            <a:pPr marL="971550" lvl="1" indent="-514350">
              <a:lnSpc>
                <a:spcPct val="120000"/>
              </a:lnSpc>
              <a:buFont typeface="+mj-lt"/>
              <a:buAutoNum type="arabicPeriod"/>
            </a:pPr>
            <a:r>
              <a:rPr lang="en-AU" dirty="0"/>
              <a:t>Prepare a development plan based on the outcomes of the community workshop.</a:t>
            </a:r>
          </a:p>
          <a:p>
            <a:pPr marL="971550" lvl="1" indent="-514350">
              <a:lnSpc>
                <a:spcPct val="120000"/>
              </a:lnSpc>
              <a:buFont typeface="+mj-lt"/>
              <a:buAutoNum type="arabicPeriod"/>
            </a:pPr>
            <a:r>
              <a:rPr lang="en-AU" dirty="0"/>
              <a:t>Prepare cost estimates for the components of the development for consideration in the 2003/04 and future budgets. </a:t>
            </a:r>
          </a:p>
        </p:txBody>
      </p:sp>
    </p:spTree>
    <p:extLst>
      <p:ext uri="{BB962C8B-B14F-4D97-AF65-F5344CB8AC3E}">
        <p14:creationId xmlns:p14="http://schemas.microsoft.com/office/powerpoint/2010/main" val="2808113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err="1"/>
              <a:t>Gray</a:t>
            </a:r>
            <a:r>
              <a:rPr lang="en-AU" dirty="0"/>
              <a:t> Road Recreation Complex</a:t>
            </a:r>
          </a:p>
        </p:txBody>
      </p:sp>
      <p:sp>
        <p:nvSpPr>
          <p:cNvPr id="3" name="Content Placeholder 2"/>
          <p:cNvSpPr>
            <a:spLocks noGrp="1"/>
          </p:cNvSpPr>
          <p:nvPr>
            <p:ph idx="1"/>
          </p:nvPr>
        </p:nvSpPr>
        <p:spPr>
          <a:xfrm>
            <a:off x="498629" y="1217512"/>
            <a:ext cx="11135735" cy="4892730"/>
          </a:xfrm>
        </p:spPr>
        <p:txBody>
          <a:bodyPr>
            <a:normAutofit fontScale="25000" lnSpcReduction="20000"/>
          </a:bodyPr>
          <a:lstStyle/>
          <a:p>
            <a:pPr marL="0" indent="0">
              <a:lnSpc>
                <a:spcPct val="120000"/>
              </a:lnSpc>
              <a:buNone/>
            </a:pPr>
            <a:r>
              <a:rPr lang="en-AU" sz="6800" dirty="0">
                <a:solidFill>
                  <a:schemeClr val="tx1"/>
                </a:solidFill>
              </a:rPr>
              <a:t>September 2003 OCM Council resolved to </a:t>
            </a:r>
            <a:r>
              <a:rPr lang="en-AU" sz="6800" dirty="0">
                <a:solidFill>
                  <a:srgbClr val="C00000"/>
                </a:solidFill>
              </a:rPr>
              <a:t>lay on the table </a:t>
            </a:r>
            <a:r>
              <a:rPr lang="en-AU" sz="6800" dirty="0"/>
              <a:t>pending a Council workshop </a:t>
            </a:r>
            <a:r>
              <a:rPr lang="en-AU" sz="6800" dirty="0">
                <a:solidFill>
                  <a:schemeClr val="tx1"/>
                </a:solidFill>
              </a:rPr>
              <a:t>“Adopt the Sport &amp; Recreation Plan, Report and Sport and Recreation Implementation Plan</a:t>
            </a:r>
            <a:r>
              <a:rPr lang="en-AU" sz="6800" dirty="0"/>
              <a:t> for the Shire of Chittering”.</a:t>
            </a:r>
          </a:p>
          <a:p>
            <a:pPr marL="0" indent="0">
              <a:lnSpc>
                <a:spcPct val="120000"/>
              </a:lnSpc>
              <a:buNone/>
            </a:pPr>
            <a:r>
              <a:rPr lang="en-AU" sz="6800" dirty="0"/>
              <a:t>Developed by Shire of Chittering Sport and Recreation Development Plan Steering Committee,  in consultation with consultant Creating Communities, the Steering Committee identified the following priorities:</a:t>
            </a:r>
          </a:p>
          <a:p>
            <a:pPr lvl="1">
              <a:lnSpc>
                <a:spcPct val="120000"/>
              </a:lnSpc>
            </a:pPr>
            <a:r>
              <a:rPr lang="en-AU" sz="6800" dirty="0"/>
              <a:t>That Council undertakes the consolidation of a multi-functional community facility at the </a:t>
            </a:r>
            <a:r>
              <a:rPr lang="en-AU" sz="6800" dirty="0" err="1"/>
              <a:t>Chinkabee</a:t>
            </a:r>
            <a:r>
              <a:rPr lang="en-AU" sz="6800" dirty="0"/>
              <a:t> Complex in Bindoon and vigorously pursues the concept of a community hub. The facility should cater for not only indoor and outdoor sport and recreation activities but include a broad range of other community services and programs. </a:t>
            </a:r>
          </a:p>
          <a:p>
            <a:pPr lvl="1">
              <a:lnSpc>
                <a:spcPct val="120000"/>
              </a:lnSpc>
            </a:pPr>
            <a:r>
              <a:rPr lang="en-AU" sz="6800" dirty="0"/>
              <a:t>That Council undertakes to develop the public open space acquired on </a:t>
            </a:r>
            <a:r>
              <a:rPr lang="en-AU" sz="6800" dirty="0" err="1">
                <a:solidFill>
                  <a:srgbClr val="FF0000"/>
                </a:solidFill>
              </a:rPr>
              <a:t>Gray</a:t>
            </a:r>
            <a:r>
              <a:rPr lang="en-AU" sz="6800" dirty="0">
                <a:solidFill>
                  <a:srgbClr val="FF0000"/>
                </a:solidFill>
              </a:rPr>
              <a:t> Road </a:t>
            </a:r>
            <a:r>
              <a:rPr lang="en-AU" sz="6800" dirty="0"/>
              <a:t>for the purposes of active recreation and sport.</a:t>
            </a:r>
          </a:p>
          <a:p>
            <a:pPr lvl="1">
              <a:lnSpc>
                <a:spcPct val="120000"/>
              </a:lnSpc>
            </a:pPr>
            <a:r>
              <a:rPr lang="en-AU" sz="6800" dirty="0"/>
              <a:t>That preliminary planning for community hubs including sport and recreation facilities at the proposed New Town occurs at the initial stages and becomes an integral part of the sport and recreation plan. Due consideration should be given to ensure facilities proposed for New Town and other communities complement each other rather than compete. </a:t>
            </a:r>
          </a:p>
          <a:p>
            <a:pPr lvl="1">
              <a:lnSpc>
                <a:spcPct val="120000"/>
              </a:lnSpc>
            </a:pPr>
            <a:r>
              <a:rPr lang="en-AU" sz="6800" dirty="0"/>
              <a:t> That the development of outdoor recreation opportunities, especially trails becomes an important focus of sport and recreation development and is given appropriate resources to ensure its viability. </a:t>
            </a:r>
          </a:p>
          <a:p>
            <a:pPr lvl="1">
              <a:lnSpc>
                <a:spcPct val="120000"/>
              </a:lnSpc>
            </a:pPr>
            <a:r>
              <a:rPr lang="en-AU" sz="6800" dirty="0"/>
              <a:t>That multi-functional, flexible and shared use facilities projects be given priority support in preference to “stand alone” single use facilities. </a:t>
            </a:r>
          </a:p>
        </p:txBody>
      </p:sp>
    </p:spTree>
    <p:extLst>
      <p:ext uri="{BB962C8B-B14F-4D97-AF65-F5344CB8AC3E}">
        <p14:creationId xmlns:p14="http://schemas.microsoft.com/office/powerpoint/2010/main" val="3104177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722" y="365126"/>
            <a:ext cx="9748866" cy="565899"/>
          </a:xfrm>
        </p:spPr>
        <p:txBody>
          <a:bodyPr>
            <a:normAutofit fontScale="90000"/>
          </a:bodyPr>
          <a:lstStyle/>
          <a:p>
            <a:pPr algn="ctr"/>
            <a:r>
              <a:rPr lang="en-AU" dirty="0" err="1"/>
              <a:t>Gray</a:t>
            </a:r>
            <a:r>
              <a:rPr lang="en-AU" dirty="0"/>
              <a:t> Road Recreation Complex</a:t>
            </a:r>
            <a:br>
              <a:rPr lang="en-AU" dirty="0"/>
            </a:br>
            <a:endParaRPr lang="en-AU" dirty="0"/>
          </a:p>
        </p:txBody>
      </p:sp>
      <p:sp>
        <p:nvSpPr>
          <p:cNvPr id="3" name="Content Placeholder 2"/>
          <p:cNvSpPr>
            <a:spLocks noGrp="1"/>
          </p:cNvSpPr>
          <p:nvPr>
            <p:ph idx="1"/>
          </p:nvPr>
        </p:nvSpPr>
        <p:spPr>
          <a:xfrm>
            <a:off x="714895" y="1978089"/>
            <a:ext cx="10740043" cy="4012163"/>
          </a:xfrm>
        </p:spPr>
        <p:txBody>
          <a:bodyPr>
            <a:normAutofit/>
          </a:bodyPr>
          <a:lstStyle/>
          <a:p>
            <a:pPr marL="0" indent="0">
              <a:lnSpc>
                <a:spcPct val="100000"/>
              </a:lnSpc>
              <a:buNone/>
            </a:pPr>
            <a:endParaRPr lang="en-AU" sz="2000" dirty="0"/>
          </a:p>
          <a:p>
            <a:pPr marL="0" indent="0">
              <a:lnSpc>
                <a:spcPct val="100000"/>
              </a:lnSpc>
              <a:buNone/>
            </a:pPr>
            <a:r>
              <a:rPr lang="en-AU" sz="2400" dirty="0"/>
              <a:t>Shire Staff have inspected Council minutes and records management system files pertaining to the </a:t>
            </a:r>
            <a:r>
              <a:rPr lang="en-AU" sz="2400" dirty="0" err="1">
                <a:solidFill>
                  <a:srgbClr val="FF0000"/>
                </a:solidFill>
              </a:rPr>
              <a:t>Gray</a:t>
            </a:r>
            <a:r>
              <a:rPr lang="en-AU" sz="2400" dirty="0">
                <a:solidFill>
                  <a:srgbClr val="FF0000"/>
                </a:solidFill>
              </a:rPr>
              <a:t> Road Recreational Ground </a:t>
            </a:r>
            <a:r>
              <a:rPr lang="en-AU" sz="2400" dirty="0"/>
              <a:t>and the Lower Chittering Sports Facility from 2002 – 2008 and have not found any further items that relate to these projects until the 2012-2022 Sport and Recreation Plan.  It appears that the draft Sport &amp; Recreation Plan, Report and Sport and Recreation Implementation Plan tabled at the September 2003 OCM was not ratified by Council, however the basis of information appears to have been incorporated into the Shire of Chittering 2012-2022 Sport and Recreation Plan. </a:t>
            </a:r>
          </a:p>
          <a:p>
            <a:pPr marL="0" indent="0">
              <a:lnSpc>
                <a:spcPct val="100000"/>
              </a:lnSpc>
              <a:buNone/>
            </a:pPr>
            <a:endParaRPr lang="en-AU" sz="2400" dirty="0"/>
          </a:p>
        </p:txBody>
      </p:sp>
    </p:spTree>
    <p:extLst>
      <p:ext uri="{BB962C8B-B14F-4D97-AF65-F5344CB8AC3E}">
        <p14:creationId xmlns:p14="http://schemas.microsoft.com/office/powerpoint/2010/main" val="748653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721" y="1176305"/>
            <a:ext cx="11135735" cy="4571650"/>
          </a:xfrm>
        </p:spPr>
        <p:txBody>
          <a:bodyPr/>
          <a:lstStyle/>
          <a:p>
            <a:pPr marL="0" indent="0">
              <a:buNone/>
            </a:pPr>
            <a:r>
              <a:rPr lang="en-AU" sz="1900" b="1" dirty="0"/>
              <a:t>Sport &amp; Recreation Action Plan 2012 - 2022</a:t>
            </a:r>
          </a:p>
          <a:p>
            <a:r>
              <a:rPr lang="en-AU" sz="1900" dirty="0"/>
              <a:t>1.8 - Bindoon – investigate the potential of the </a:t>
            </a:r>
            <a:r>
              <a:rPr lang="en-AU" sz="1900" dirty="0" err="1"/>
              <a:t>Gray</a:t>
            </a:r>
            <a:r>
              <a:rPr lang="en-AU" sz="1900" dirty="0"/>
              <a:t> Road property for use and expanding of the current facilities. Investigate other options. </a:t>
            </a:r>
          </a:p>
          <a:p>
            <a:r>
              <a:rPr lang="en-AU" sz="1900" dirty="0"/>
              <a:t>By 30 June 2015 – Identify the need for a feasibility study; If supported undertake study; community consultation; prepare plans and apply for funding.</a:t>
            </a:r>
          </a:p>
          <a:p>
            <a:endParaRPr lang="en-AU" dirty="0"/>
          </a:p>
          <a:p>
            <a:endParaRPr lang="en-A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441" y="3265577"/>
            <a:ext cx="8059218" cy="3239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47651" y="332510"/>
            <a:ext cx="9750829" cy="477054"/>
          </a:xfrm>
          <a:prstGeom prst="rect">
            <a:avLst/>
          </a:prstGeom>
          <a:noFill/>
        </p:spPr>
        <p:txBody>
          <a:bodyPr wrap="square" rtlCol="0">
            <a:spAutoFit/>
          </a:bodyPr>
          <a:lstStyle/>
          <a:p>
            <a:pPr algn="ctr"/>
            <a:r>
              <a:rPr lang="en-AU" sz="2500" b="1" dirty="0" err="1">
                <a:solidFill>
                  <a:srgbClr val="49176D"/>
                </a:solidFill>
                <a:latin typeface="Arial" panose="020B0604020202020204" pitchFamily="34" charset="0"/>
                <a:ea typeface="+mj-ea"/>
                <a:cs typeface="Arial" panose="020B0604020202020204" pitchFamily="34" charset="0"/>
              </a:rPr>
              <a:t>Gray</a:t>
            </a:r>
            <a:r>
              <a:rPr lang="en-AU" sz="2500" b="1" dirty="0">
                <a:solidFill>
                  <a:srgbClr val="49176D"/>
                </a:solidFill>
                <a:latin typeface="Arial" panose="020B0604020202020204" pitchFamily="34" charset="0"/>
                <a:ea typeface="+mj-ea"/>
                <a:cs typeface="Arial" panose="020B0604020202020204" pitchFamily="34" charset="0"/>
              </a:rPr>
              <a:t> Road Recreation Complex</a:t>
            </a:r>
            <a:endParaRPr lang="en-AU" sz="2800" dirty="0"/>
          </a:p>
        </p:txBody>
      </p:sp>
      <p:cxnSp>
        <p:nvCxnSpPr>
          <p:cNvPr id="5" name="Straight Arrow Connector 4"/>
          <p:cNvCxnSpPr/>
          <p:nvPr/>
        </p:nvCxnSpPr>
        <p:spPr>
          <a:xfrm flipV="1">
            <a:off x="1584088" y="3462130"/>
            <a:ext cx="1042649" cy="79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546167" y="3541222"/>
            <a:ext cx="1130365" cy="1645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13560" y="3165915"/>
            <a:ext cx="1747995" cy="3139321"/>
          </a:xfrm>
          <a:prstGeom prst="rect">
            <a:avLst/>
          </a:prstGeom>
          <a:noFill/>
        </p:spPr>
        <p:txBody>
          <a:bodyPr wrap="square" rtlCol="0">
            <a:spAutoFit/>
          </a:bodyPr>
          <a:lstStyle/>
          <a:p>
            <a:r>
              <a:rPr lang="en-AU" dirty="0">
                <a:solidFill>
                  <a:srgbClr val="C00000"/>
                </a:solidFill>
              </a:rPr>
              <a:t>Grey Road Recreation Complex.</a:t>
            </a:r>
          </a:p>
          <a:p>
            <a:endParaRPr lang="en-AU" dirty="0">
              <a:solidFill>
                <a:schemeClr val="accent3">
                  <a:lumMod val="75000"/>
                </a:schemeClr>
              </a:solidFill>
            </a:endParaRPr>
          </a:p>
          <a:p>
            <a:r>
              <a:rPr lang="en-AU" dirty="0">
                <a:solidFill>
                  <a:schemeClr val="accent3">
                    <a:lumMod val="75000"/>
                  </a:schemeClr>
                </a:solidFill>
              </a:rPr>
              <a:t>The 2012-2022 Sport and Recreation Plan is available on the Shire’s Web Page.</a:t>
            </a:r>
          </a:p>
          <a:p>
            <a:endParaRPr lang="en-AU" dirty="0"/>
          </a:p>
        </p:txBody>
      </p:sp>
    </p:spTree>
    <p:extLst>
      <p:ext uri="{BB962C8B-B14F-4D97-AF65-F5344CB8AC3E}">
        <p14:creationId xmlns:p14="http://schemas.microsoft.com/office/powerpoint/2010/main" val="3993690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err="1"/>
              <a:t>Gray</a:t>
            </a:r>
            <a:r>
              <a:rPr lang="en-AU" dirty="0"/>
              <a:t> Road Recreation Complex</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9536" y="2325082"/>
            <a:ext cx="8120576" cy="350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43184" y="1550500"/>
            <a:ext cx="7224045" cy="369332"/>
          </a:xfrm>
          <a:prstGeom prst="rect">
            <a:avLst/>
          </a:prstGeom>
        </p:spPr>
        <p:txBody>
          <a:bodyPr wrap="square">
            <a:spAutoFit/>
          </a:bodyPr>
          <a:lstStyle/>
          <a:p>
            <a:r>
              <a:rPr lang="en-AU" dirty="0"/>
              <a:t>Shire of Chittering  </a:t>
            </a:r>
            <a:r>
              <a:rPr lang="en-AU" u="sng" dirty="0">
                <a:solidFill>
                  <a:srgbClr val="C00000"/>
                </a:solidFill>
              </a:rPr>
              <a:t>Long Term Financial Plan</a:t>
            </a:r>
            <a:r>
              <a:rPr lang="en-AU" dirty="0"/>
              <a:t>  2013-2028</a:t>
            </a:r>
          </a:p>
        </p:txBody>
      </p:sp>
      <p:sp>
        <p:nvSpPr>
          <p:cNvPr id="3" name="TextBox 2"/>
          <p:cNvSpPr txBox="1"/>
          <p:nvPr/>
        </p:nvSpPr>
        <p:spPr>
          <a:xfrm>
            <a:off x="290945" y="4663440"/>
            <a:ext cx="2169621" cy="1477328"/>
          </a:xfrm>
          <a:prstGeom prst="rect">
            <a:avLst/>
          </a:prstGeom>
          <a:noFill/>
        </p:spPr>
        <p:txBody>
          <a:bodyPr wrap="square" rtlCol="0">
            <a:spAutoFit/>
          </a:bodyPr>
          <a:lstStyle/>
          <a:p>
            <a:r>
              <a:rPr lang="en-AU" dirty="0" err="1"/>
              <a:t>Gray</a:t>
            </a:r>
            <a:r>
              <a:rPr lang="en-AU" dirty="0"/>
              <a:t> Road Recreation Complex</a:t>
            </a:r>
          </a:p>
          <a:p>
            <a:endParaRPr lang="en-AU" dirty="0"/>
          </a:p>
          <a:p>
            <a:r>
              <a:rPr lang="en-AU" dirty="0"/>
              <a:t>No allocation within the current LTFP</a:t>
            </a:r>
          </a:p>
        </p:txBody>
      </p:sp>
      <p:cxnSp>
        <p:nvCxnSpPr>
          <p:cNvPr id="7" name="Straight Arrow Connector 6"/>
          <p:cNvCxnSpPr/>
          <p:nvPr/>
        </p:nvCxnSpPr>
        <p:spPr>
          <a:xfrm flipV="1">
            <a:off x="2069002" y="4867410"/>
            <a:ext cx="639213" cy="111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069002" y="4923367"/>
            <a:ext cx="3966038" cy="55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422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err="1"/>
              <a:t>Gray</a:t>
            </a:r>
            <a:r>
              <a:rPr lang="en-AU" dirty="0"/>
              <a:t> Road – deleted from to 2018-2028 LTFP</a:t>
            </a:r>
          </a:p>
        </p:txBody>
      </p:sp>
      <p:sp>
        <p:nvSpPr>
          <p:cNvPr id="3" name="Content Placeholder 2"/>
          <p:cNvSpPr>
            <a:spLocks noGrp="1"/>
          </p:cNvSpPr>
          <p:nvPr>
            <p:ph idx="1"/>
          </p:nvPr>
        </p:nvSpPr>
        <p:spPr>
          <a:xfrm>
            <a:off x="442674" y="1294425"/>
            <a:ext cx="11135735" cy="1054333"/>
          </a:xfrm>
        </p:spPr>
        <p:txBody>
          <a:bodyPr>
            <a:normAutofit/>
          </a:bodyPr>
          <a:lstStyle/>
          <a:p>
            <a:pPr marL="0" indent="0">
              <a:buNone/>
            </a:pPr>
            <a:r>
              <a:rPr lang="en-AU" sz="1600" dirty="0"/>
              <a:t>In the transition from one plan to the next Shire staff liaise with the respective Facility Managers and respective clubs to determine if the priority remains for the listed project.  In some instances projects are </a:t>
            </a:r>
            <a:r>
              <a:rPr lang="en-AU" sz="1600" dirty="0">
                <a:solidFill>
                  <a:srgbClr val="C00000"/>
                </a:solidFill>
              </a:rPr>
              <a:t>removed</a:t>
            </a:r>
            <a:r>
              <a:rPr lang="en-AU" sz="1600" dirty="0"/>
              <a:t> from the plan due to changing circumstances such as, the club is no longer viable (as is the case with the Chittering Riding Club) or </a:t>
            </a:r>
            <a:r>
              <a:rPr lang="en-AU" sz="1600" dirty="0">
                <a:solidFill>
                  <a:srgbClr val="C00000"/>
                </a:solidFill>
              </a:rPr>
              <a:t>changing</a:t>
            </a:r>
            <a:r>
              <a:rPr lang="en-AU" sz="1600" dirty="0"/>
              <a:t> </a:t>
            </a:r>
            <a:r>
              <a:rPr lang="en-AU" sz="1600" dirty="0">
                <a:solidFill>
                  <a:srgbClr val="C00000"/>
                </a:solidFill>
              </a:rPr>
              <a:t>priorities</a:t>
            </a:r>
            <a:r>
              <a:rPr lang="en-AU" sz="1600" dirty="0"/>
              <a:t> that require urgent attention (Muchea ATU upgrade replaced </a:t>
            </a:r>
            <a:r>
              <a:rPr lang="en-AU" sz="1600" dirty="0" err="1"/>
              <a:t>Changeroom</a:t>
            </a:r>
            <a:r>
              <a:rPr lang="en-AU" sz="1600" dirty="0"/>
              <a:t> renovation)</a:t>
            </a:r>
          </a:p>
          <a:p>
            <a:endParaRPr lang="en-AU" sz="19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22" y="2348758"/>
            <a:ext cx="8982075"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800705" y="2610196"/>
            <a:ext cx="2219499" cy="3416320"/>
          </a:xfrm>
          <a:prstGeom prst="rect">
            <a:avLst/>
          </a:prstGeom>
          <a:noFill/>
        </p:spPr>
        <p:txBody>
          <a:bodyPr wrap="square" rtlCol="0">
            <a:spAutoFit/>
          </a:bodyPr>
          <a:lstStyle/>
          <a:p>
            <a:r>
              <a:rPr lang="en-AU" dirty="0">
                <a:solidFill>
                  <a:srgbClr val="FF0000"/>
                </a:solidFill>
              </a:rPr>
              <a:t>Bindoon Bypass</a:t>
            </a:r>
          </a:p>
          <a:p>
            <a:r>
              <a:rPr lang="en-AU" dirty="0">
                <a:solidFill>
                  <a:srgbClr val="FF0000"/>
                </a:solidFill>
              </a:rPr>
              <a:t>Water</a:t>
            </a:r>
          </a:p>
          <a:p>
            <a:r>
              <a:rPr lang="en-AU" dirty="0">
                <a:solidFill>
                  <a:srgbClr val="FF0000"/>
                </a:solidFill>
              </a:rPr>
              <a:t>Depot Site option</a:t>
            </a:r>
          </a:p>
          <a:p>
            <a:endParaRPr lang="en-AU" dirty="0">
              <a:solidFill>
                <a:srgbClr val="FF0000"/>
              </a:solidFill>
            </a:endParaRPr>
          </a:p>
          <a:p>
            <a:r>
              <a:rPr lang="en-AU" dirty="0">
                <a:solidFill>
                  <a:srgbClr val="FF0000"/>
                </a:solidFill>
              </a:rPr>
              <a:t>Still possible, but no funds allocated.</a:t>
            </a:r>
          </a:p>
          <a:p>
            <a:endParaRPr lang="en-AU" dirty="0">
              <a:solidFill>
                <a:srgbClr val="FF0000"/>
              </a:solidFill>
            </a:endParaRPr>
          </a:p>
          <a:p>
            <a:r>
              <a:rPr lang="en-AU" dirty="0" err="1">
                <a:solidFill>
                  <a:srgbClr val="FF0000"/>
                </a:solidFill>
              </a:rPr>
              <a:t>Chinkabee</a:t>
            </a:r>
            <a:r>
              <a:rPr lang="en-AU" dirty="0">
                <a:solidFill>
                  <a:srgbClr val="FF0000"/>
                </a:solidFill>
              </a:rPr>
              <a:t> Master Plan</a:t>
            </a:r>
          </a:p>
          <a:p>
            <a:endParaRPr lang="en-AU" dirty="0">
              <a:solidFill>
                <a:srgbClr val="FF0000"/>
              </a:solidFill>
            </a:endParaRPr>
          </a:p>
          <a:p>
            <a:r>
              <a:rPr lang="en-AU" dirty="0">
                <a:solidFill>
                  <a:srgbClr val="FF0000"/>
                </a:solidFill>
              </a:rPr>
              <a:t>Lower Chittering Facility</a:t>
            </a:r>
          </a:p>
        </p:txBody>
      </p:sp>
    </p:spTree>
    <p:extLst>
      <p:ext uri="{BB962C8B-B14F-4D97-AF65-F5344CB8AC3E}">
        <p14:creationId xmlns:p14="http://schemas.microsoft.com/office/powerpoint/2010/main" val="106037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Request of Special Electors Meeting</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60" y="1215402"/>
            <a:ext cx="3984331" cy="521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236" y="1215402"/>
            <a:ext cx="3943171" cy="521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290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Gray</a:t>
            </a:r>
            <a:r>
              <a:rPr lang="en-AU" dirty="0"/>
              <a:t> Road Recreation Complex </a:t>
            </a:r>
            <a:r>
              <a:rPr lang="en-AU" sz="2000" dirty="0"/>
              <a:t>(Reserve Funds)</a:t>
            </a:r>
          </a:p>
        </p:txBody>
      </p:sp>
      <p:sp>
        <p:nvSpPr>
          <p:cNvPr id="3" name="Content Placeholder 2"/>
          <p:cNvSpPr>
            <a:spLocks noGrp="1"/>
          </p:cNvSpPr>
          <p:nvPr>
            <p:ph idx="1"/>
          </p:nvPr>
        </p:nvSpPr>
        <p:spPr>
          <a:xfrm>
            <a:off x="515721" y="1354975"/>
            <a:ext cx="11135735" cy="5104013"/>
          </a:xfrm>
        </p:spPr>
        <p:txBody>
          <a:bodyPr>
            <a:normAutofit/>
          </a:bodyPr>
          <a:lstStyle/>
          <a:p>
            <a:pPr marL="0" indent="0">
              <a:lnSpc>
                <a:spcPct val="120000"/>
              </a:lnSpc>
              <a:buNone/>
            </a:pPr>
            <a:r>
              <a:rPr lang="en-AU" sz="2000" b="1" dirty="0"/>
              <a:t>More specifically the whereabouts of cash back reserve funds set aside for the proposed </a:t>
            </a:r>
            <a:r>
              <a:rPr lang="en-AU" sz="2000" b="1" dirty="0" err="1"/>
              <a:t>Gray</a:t>
            </a:r>
            <a:r>
              <a:rPr lang="en-AU" sz="2000" b="1" dirty="0"/>
              <a:t> Road Recreation Complex</a:t>
            </a:r>
          </a:p>
          <a:p>
            <a:pPr>
              <a:lnSpc>
                <a:spcPct val="120000"/>
              </a:lnSpc>
            </a:pPr>
            <a:r>
              <a:rPr lang="en-US" sz="2000" dirty="0"/>
              <a:t>There is no reference </a:t>
            </a:r>
            <a:r>
              <a:rPr lang="en-AU" sz="2000" dirty="0"/>
              <a:t>listed for a </a:t>
            </a:r>
            <a:r>
              <a:rPr lang="en-AU" sz="2000" dirty="0" err="1"/>
              <a:t>Gray</a:t>
            </a:r>
            <a:r>
              <a:rPr lang="en-AU" sz="2000" dirty="0"/>
              <a:t> Road Recreation Complex  in the Shire’s Corporate Business Plan 2017 – 2021 or its Long Term Financial Plan (2018 – 2028) - </a:t>
            </a:r>
            <a:r>
              <a:rPr lang="en-AU" sz="2000" dirty="0">
                <a:solidFill>
                  <a:schemeClr val="accent3">
                    <a:lumMod val="75000"/>
                  </a:schemeClr>
                </a:solidFill>
              </a:rPr>
              <a:t>see Shire’s Website for a copy of these documents;</a:t>
            </a:r>
          </a:p>
          <a:p>
            <a:pPr>
              <a:lnSpc>
                <a:spcPct val="120000"/>
              </a:lnSpc>
            </a:pPr>
            <a:r>
              <a:rPr lang="en-AU" sz="2000" dirty="0"/>
              <a:t>The Shire has several reserve fund accounts (e.g. Plant Replacement; Community Housing; </a:t>
            </a:r>
            <a:r>
              <a:rPr lang="en-AU" sz="2000" dirty="0" err="1"/>
              <a:t>etc</a:t>
            </a:r>
            <a:r>
              <a:rPr lang="en-AU" sz="2000" dirty="0"/>
              <a:t>) and </a:t>
            </a:r>
            <a:r>
              <a:rPr lang="en-US" sz="2000" dirty="0"/>
              <a:t>the </a:t>
            </a:r>
            <a:r>
              <a:rPr lang="en-AU" sz="2000" dirty="0"/>
              <a:t>t</a:t>
            </a:r>
            <a:r>
              <a:rPr lang="en-US" sz="2000" dirty="0" err="1"/>
              <a:t>otal</a:t>
            </a:r>
            <a:r>
              <a:rPr lang="en-US" sz="2000" dirty="0"/>
              <a:t> Reserve Funds balance at 30 June 2018 </a:t>
            </a:r>
            <a:r>
              <a:rPr lang="en-US" sz="2000" dirty="0">
                <a:solidFill>
                  <a:schemeClr val="tx1"/>
                </a:solidFill>
              </a:rPr>
              <a:t>was $</a:t>
            </a:r>
            <a:r>
              <a:rPr lang="en-AU" sz="2000" dirty="0">
                <a:solidFill>
                  <a:schemeClr val="tx1"/>
                </a:solidFill>
              </a:rPr>
              <a:t>2,094,181;</a:t>
            </a:r>
          </a:p>
          <a:p>
            <a:pPr>
              <a:lnSpc>
                <a:spcPct val="120000"/>
              </a:lnSpc>
            </a:pPr>
            <a:r>
              <a:rPr lang="en-AU" sz="2000" dirty="0"/>
              <a:t>Whilst there are two reserves, </a:t>
            </a:r>
            <a:r>
              <a:rPr lang="en-AU" sz="2000" b="1" dirty="0"/>
              <a:t>Public Open </a:t>
            </a:r>
            <a:r>
              <a:rPr lang="en-AU" sz="2000" b="1" dirty="0">
                <a:solidFill>
                  <a:schemeClr val="tx1"/>
                </a:solidFill>
              </a:rPr>
              <a:t>Space </a:t>
            </a:r>
            <a:r>
              <a:rPr lang="en-AU" sz="2000" dirty="0">
                <a:solidFill>
                  <a:schemeClr val="tx1"/>
                </a:solidFill>
              </a:rPr>
              <a:t>($270,746) for Public Open Space development) and </a:t>
            </a:r>
            <a:r>
              <a:rPr lang="en-AU" sz="2000" b="1" dirty="0">
                <a:solidFill>
                  <a:schemeClr val="tx1"/>
                </a:solidFill>
              </a:rPr>
              <a:t>Recreation Development </a:t>
            </a:r>
            <a:r>
              <a:rPr lang="en-AU" sz="2000" dirty="0">
                <a:solidFill>
                  <a:schemeClr val="tx1"/>
                </a:solidFill>
              </a:rPr>
              <a:t>($233,351) to develop or acquire land </a:t>
            </a:r>
            <a:r>
              <a:rPr lang="en-AU" sz="2000" dirty="0"/>
              <a:t>and facilities).  </a:t>
            </a:r>
            <a:r>
              <a:rPr lang="en-AU" sz="2000" dirty="0">
                <a:solidFill>
                  <a:srgbClr val="C00000"/>
                </a:solidFill>
              </a:rPr>
              <a:t>There is no specific reserve fund for the </a:t>
            </a:r>
            <a:r>
              <a:rPr lang="en-AU" sz="2000" dirty="0" err="1">
                <a:solidFill>
                  <a:srgbClr val="C00000"/>
                </a:solidFill>
              </a:rPr>
              <a:t>Gray</a:t>
            </a:r>
            <a:r>
              <a:rPr lang="en-AU" sz="2000" dirty="0">
                <a:solidFill>
                  <a:srgbClr val="C00000"/>
                </a:solidFill>
              </a:rPr>
              <a:t> Road Recreation Complex,</a:t>
            </a:r>
            <a:r>
              <a:rPr lang="en-AU" sz="2000" dirty="0">
                <a:solidFill>
                  <a:schemeClr val="tx1"/>
                </a:solidFill>
              </a:rPr>
              <a:t> its funding would come from either/both of the above more general reserve account;</a:t>
            </a:r>
          </a:p>
          <a:p>
            <a:pPr>
              <a:lnSpc>
                <a:spcPct val="120000"/>
              </a:lnSpc>
            </a:pPr>
            <a:r>
              <a:rPr lang="en-US" sz="2000" dirty="0"/>
              <a:t>There is a Loan Outstanding the Gray Road Land </a:t>
            </a:r>
            <a:r>
              <a:rPr lang="en-US" sz="2000" dirty="0">
                <a:solidFill>
                  <a:schemeClr val="tx1"/>
                </a:solidFill>
              </a:rPr>
              <a:t>Acquisition ($62,082 @ 30 June 2018).</a:t>
            </a:r>
            <a:endParaRPr lang="en-AU" sz="2000" dirty="0">
              <a:solidFill>
                <a:schemeClr val="tx1"/>
              </a:solidFill>
            </a:endParaRPr>
          </a:p>
          <a:p>
            <a:endParaRPr lang="en-AU" dirty="0"/>
          </a:p>
        </p:txBody>
      </p:sp>
    </p:spTree>
    <p:extLst>
      <p:ext uri="{BB962C8B-B14F-4D97-AF65-F5344CB8AC3E}">
        <p14:creationId xmlns:p14="http://schemas.microsoft.com/office/powerpoint/2010/main" val="2016134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55" y="202757"/>
            <a:ext cx="9748866" cy="745215"/>
          </a:xfrm>
        </p:spPr>
        <p:txBody>
          <a:bodyPr>
            <a:normAutofit/>
          </a:bodyPr>
          <a:lstStyle/>
          <a:p>
            <a:pPr marL="0" indent="0" algn="ctr"/>
            <a:r>
              <a:rPr lang="en-AU" dirty="0"/>
              <a:t>Muchea Sports Complex</a:t>
            </a:r>
            <a:r>
              <a:rPr lang="en-AU" dirty="0">
                <a:latin typeface="Corbel" pitchFamily="34" charset="0"/>
              </a:rPr>
              <a:t> - plans and expenditure</a:t>
            </a:r>
            <a:endParaRPr lang="en-AU" dirty="0"/>
          </a:p>
        </p:txBody>
      </p:sp>
      <p:sp>
        <p:nvSpPr>
          <p:cNvPr id="3" name="Content Placeholder 2"/>
          <p:cNvSpPr>
            <a:spLocks noGrp="1"/>
          </p:cNvSpPr>
          <p:nvPr>
            <p:ph idx="1"/>
          </p:nvPr>
        </p:nvSpPr>
        <p:spPr>
          <a:xfrm>
            <a:off x="515721" y="1224366"/>
            <a:ext cx="11135735" cy="5393409"/>
          </a:xfrm>
        </p:spPr>
        <p:txBody>
          <a:bodyPr>
            <a:normAutofit lnSpcReduction="10000"/>
          </a:bodyPr>
          <a:lstStyle/>
          <a:p>
            <a:pPr algn="just"/>
            <a:endParaRPr lang="en-AU" dirty="0"/>
          </a:p>
          <a:p>
            <a:pPr>
              <a:lnSpc>
                <a:spcPct val="120000"/>
              </a:lnSpc>
            </a:pPr>
            <a:r>
              <a:rPr lang="en-US" sz="1800" kern="0" dirty="0"/>
              <a:t>The </a:t>
            </a:r>
            <a:r>
              <a:rPr lang="en-AU" sz="1800" b="1" kern="0" dirty="0"/>
              <a:t>Muchea Hall Facility </a:t>
            </a:r>
            <a:r>
              <a:rPr lang="en-AU" sz="1800" kern="0" dirty="0"/>
              <a:t>is listed in the Shire’s Corporate Business Plan 2017 – 2021 and its Long Term Financial Plan (2018 – 2028) - see Shire’s Website for a copy of this document;</a:t>
            </a:r>
          </a:p>
          <a:p>
            <a:pPr>
              <a:lnSpc>
                <a:spcPct val="120000"/>
              </a:lnSpc>
            </a:pPr>
            <a:r>
              <a:rPr lang="en-AU" sz="1800" kern="0" dirty="0"/>
              <a:t>In the Long Term Financial Plan, there are numerous minor funding allocations for Muchea Hall improvements, including Cricket Nets $67,000 ($23,000 grant), Change-rooms $100,000 ($60,000 grant/contributions), Reticulation/Lighting $150,000 ($100,000 grant/contributions), Gymnasium $160,000 ($100,000 grant/contribution), resurface Netball Courts ($40,875 + $30,000); Entrance Sign ($20,000), Hall air-conditioning/CCTV ($38,500);</a:t>
            </a:r>
          </a:p>
          <a:p>
            <a:pPr>
              <a:lnSpc>
                <a:spcPct val="120000"/>
              </a:lnSpc>
            </a:pPr>
            <a:r>
              <a:rPr lang="en-US" sz="1800" kern="0" dirty="0"/>
              <a:t>The day-to-day maintenance is largely carried out by the Shire’s operations staff, supplemented with contractors for specific works and professional trades, like plumbers and electricians;</a:t>
            </a:r>
            <a:r>
              <a:rPr lang="en-AU" sz="1800" kern="0" dirty="0"/>
              <a:t> </a:t>
            </a:r>
          </a:p>
          <a:p>
            <a:pPr>
              <a:lnSpc>
                <a:spcPct val="120000"/>
              </a:lnSpc>
            </a:pPr>
            <a:r>
              <a:rPr lang="en-US" sz="1800" kern="0" dirty="0"/>
              <a:t>Loans – There are no loans relevant to the </a:t>
            </a:r>
            <a:r>
              <a:rPr lang="en-US" sz="1800" kern="0" dirty="0" err="1"/>
              <a:t>Muchea</a:t>
            </a:r>
            <a:r>
              <a:rPr lang="en-US" sz="1800" kern="0" dirty="0"/>
              <a:t> Hall Facility;</a:t>
            </a:r>
          </a:p>
          <a:p>
            <a:pPr>
              <a:lnSpc>
                <a:spcPct val="120000"/>
              </a:lnSpc>
            </a:pPr>
            <a:r>
              <a:rPr lang="en-US" sz="1800" kern="0" dirty="0"/>
              <a:t>Contracts – There are several contracts relevant to the maintenance and operations of the Facility (vis. </a:t>
            </a:r>
            <a:r>
              <a:rPr lang="en-US" sz="1800" kern="0" dirty="0">
                <a:solidFill>
                  <a:schemeClr val="tx1"/>
                </a:solidFill>
              </a:rPr>
              <a:t>multi year cleaning contract; electrical; and plumbing);</a:t>
            </a:r>
          </a:p>
          <a:p>
            <a:pPr>
              <a:lnSpc>
                <a:spcPct val="120000"/>
              </a:lnSpc>
            </a:pPr>
            <a:r>
              <a:rPr lang="en-US" sz="1800" kern="0" dirty="0"/>
              <a:t>Sureties – There are no sureties relevant.</a:t>
            </a:r>
          </a:p>
          <a:p>
            <a:pPr marL="0" indent="0">
              <a:buNone/>
            </a:pPr>
            <a:endParaRPr lang="en-US" dirty="0"/>
          </a:p>
          <a:p>
            <a:pPr marL="0" indent="0">
              <a:buNone/>
            </a:pPr>
            <a:endParaRPr lang="en-US" dirty="0"/>
          </a:p>
          <a:p>
            <a:pPr marL="0" indent="0">
              <a:buNone/>
            </a:pPr>
            <a:endParaRPr lang="en-AU" dirty="0"/>
          </a:p>
          <a:p>
            <a:endParaRPr lang="en-AU" dirty="0"/>
          </a:p>
          <a:p>
            <a:endParaRPr lang="en-AU" dirty="0"/>
          </a:p>
        </p:txBody>
      </p:sp>
    </p:spTree>
    <p:extLst>
      <p:ext uri="{BB962C8B-B14F-4D97-AF65-F5344CB8AC3E}">
        <p14:creationId xmlns:p14="http://schemas.microsoft.com/office/powerpoint/2010/main" val="1281257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722" y="365126"/>
            <a:ext cx="9748866" cy="557587"/>
          </a:xfrm>
        </p:spPr>
        <p:txBody>
          <a:bodyPr>
            <a:normAutofit/>
          </a:bodyPr>
          <a:lstStyle/>
          <a:p>
            <a:pPr algn="ctr"/>
            <a:r>
              <a:rPr lang="en-AU" dirty="0">
                <a:latin typeface="Corbel" pitchFamily="34" charset="0"/>
              </a:rPr>
              <a:t>Muchea Sports complex</a:t>
            </a:r>
            <a:endParaRPr lang="en-AU" dirty="0"/>
          </a:p>
        </p:txBody>
      </p:sp>
      <p:sp>
        <p:nvSpPr>
          <p:cNvPr id="3" name="Content Placeholder 2"/>
          <p:cNvSpPr>
            <a:spLocks noGrp="1"/>
          </p:cNvSpPr>
          <p:nvPr>
            <p:ph idx="1"/>
          </p:nvPr>
        </p:nvSpPr>
        <p:spPr>
          <a:xfrm>
            <a:off x="515722" y="1341691"/>
            <a:ext cx="3707143" cy="4648562"/>
          </a:xfrm>
        </p:spPr>
        <p:txBody>
          <a:bodyPr/>
          <a:lstStyle/>
          <a:p>
            <a:pPr marL="0" indent="0">
              <a:buNone/>
            </a:pPr>
            <a:r>
              <a:rPr lang="en-AU" sz="1900" dirty="0"/>
              <a:t>Operational and Maintenance cost for Halls and ovals 2018/2019:</a:t>
            </a:r>
          </a:p>
          <a:p>
            <a:endParaRPr lang="en-A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5203" y="1163782"/>
            <a:ext cx="6749687" cy="510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421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Muchea Hall &amp; Oval </a:t>
            </a:r>
            <a:r>
              <a:rPr lang="en-AU" sz="2200" dirty="0"/>
              <a:t>(capital projects, building maintenance, building operations and oval accounts 2014 - 2019)</a:t>
            </a:r>
            <a:br>
              <a:rPr lang="en-AU" sz="2200" dirty="0"/>
            </a:br>
            <a:endParaRPr lang="en-AU" sz="2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124" y="1761413"/>
            <a:ext cx="930592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66124" y="1361303"/>
            <a:ext cx="2274385" cy="400110"/>
          </a:xfrm>
          <a:prstGeom prst="rect">
            <a:avLst/>
          </a:prstGeom>
          <a:noFill/>
        </p:spPr>
        <p:txBody>
          <a:bodyPr wrap="square" rtlCol="0">
            <a:spAutoFit/>
          </a:bodyPr>
          <a:lstStyle/>
          <a:p>
            <a:r>
              <a:rPr lang="en-AU" sz="2000" dirty="0"/>
              <a:t>2014/2015</a:t>
            </a:r>
            <a:endParaRPr lang="en-AU" sz="1500" dirty="0"/>
          </a:p>
        </p:txBody>
      </p:sp>
      <p:sp>
        <p:nvSpPr>
          <p:cNvPr id="3" name="TextBox 2"/>
          <p:cNvSpPr txBox="1"/>
          <p:nvPr/>
        </p:nvSpPr>
        <p:spPr>
          <a:xfrm>
            <a:off x="8270682" y="4968927"/>
            <a:ext cx="2546646" cy="323165"/>
          </a:xfrm>
          <a:prstGeom prst="rect">
            <a:avLst/>
          </a:prstGeom>
          <a:noFill/>
        </p:spPr>
        <p:txBody>
          <a:bodyPr wrap="square" rtlCol="0">
            <a:spAutoFit/>
          </a:bodyPr>
          <a:lstStyle/>
          <a:p>
            <a:r>
              <a:rPr lang="en-AU" sz="1500" dirty="0"/>
              <a:t>Total Expenditure: $111,657</a:t>
            </a:r>
          </a:p>
        </p:txBody>
      </p:sp>
    </p:spTree>
    <p:extLst>
      <p:ext uri="{BB962C8B-B14F-4D97-AF65-F5344CB8AC3E}">
        <p14:creationId xmlns:p14="http://schemas.microsoft.com/office/powerpoint/2010/main" val="2593371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Muchea Hall &amp; Oval (capital projects, building maintenance, building operations and oval accounts 2014 - 2019)</a:t>
            </a:r>
          </a:p>
        </p:txBody>
      </p:sp>
      <p:sp>
        <p:nvSpPr>
          <p:cNvPr id="3" name="Content Placeholder 2"/>
          <p:cNvSpPr>
            <a:spLocks noGrp="1"/>
          </p:cNvSpPr>
          <p:nvPr>
            <p:ph idx="1"/>
          </p:nvPr>
        </p:nvSpPr>
        <p:spPr>
          <a:xfrm>
            <a:off x="733232" y="1454728"/>
            <a:ext cx="2367416" cy="390698"/>
          </a:xfrm>
        </p:spPr>
        <p:txBody>
          <a:bodyPr>
            <a:normAutofit/>
          </a:bodyPr>
          <a:lstStyle/>
          <a:p>
            <a:pPr marL="457200" lvl="1" indent="0">
              <a:buNone/>
            </a:pPr>
            <a:r>
              <a:rPr lang="en-AU" sz="2000" dirty="0">
                <a:solidFill>
                  <a:schemeClr val="tx1"/>
                </a:solidFill>
                <a:latin typeface="+mn-lt"/>
                <a:cs typeface="+mn-cs"/>
              </a:rPr>
              <a:t>2015/2016</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692" y="1949375"/>
            <a:ext cx="1003935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057037" y="6228012"/>
            <a:ext cx="2546646" cy="323165"/>
          </a:xfrm>
          <a:prstGeom prst="rect">
            <a:avLst/>
          </a:prstGeom>
          <a:noFill/>
        </p:spPr>
        <p:txBody>
          <a:bodyPr wrap="square" rtlCol="0">
            <a:spAutoFit/>
          </a:bodyPr>
          <a:lstStyle/>
          <a:p>
            <a:r>
              <a:rPr lang="en-AU" sz="1500" dirty="0"/>
              <a:t>Total Expenditure: $136,620</a:t>
            </a:r>
          </a:p>
        </p:txBody>
      </p:sp>
    </p:spTree>
    <p:extLst>
      <p:ext uri="{BB962C8B-B14F-4D97-AF65-F5344CB8AC3E}">
        <p14:creationId xmlns:p14="http://schemas.microsoft.com/office/powerpoint/2010/main" val="3520464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Muchea Hall &amp; Oval (capital projects, building maintenance, building operations and oval accounts 2014 - 2019)</a:t>
            </a:r>
          </a:p>
        </p:txBody>
      </p:sp>
      <p:sp>
        <p:nvSpPr>
          <p:cNvPr id="3" name="Content Placeholder 2"/>
          <p:cNvSpPr>
            <a:spLocks noGrp="1"/>
          </p:cNvSpPr>
          <p:nvPr>
            <p:ph idx="1"/>
          </p:nvPr>
        </p:nvSpPr>
        <p:spPr>
          <a:xfrm>
            <a:off x="1207931" y="1662201"/>
            <a:ext cx="1321625" cy="337516"/>
          </a:xfrm>
        </p:spPr>
        <p:txBody>
          <a:bodyPr>
            <a:noAutofit/>
          </a:bodyPr>
          <a:lstStyle/>
          <a:p>
            <a:pPr marL="0" indent="0">
              <a:buNone/>
            </a:pPr>
            <a:r>
              <a:rPr lang="en-AU" sz="2000" dirty="0">
                <a:solidFill>
                  <a:schemeClr val="tx1"/>
                </a:solidFill>
                <a:latin typeface="+mn-lt"/>
                <a:cs typeface="+mn-cs"/>
              </a:rPr>
              <a:t>2016/2017</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2065856"/>
            <a:ext cx="1003935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988671" y="5362661"/>
            <a:ext cx="2546646" cy="323165"/>
          </a:xfrm>
          <a:prstGeom prst="rect">
            <a:avLst/>
          </a:prstGeom>
          <a:noFill/>
        </p:spPr>
        <p:txBody>
          <a:bodyPr wrap="square" rtlCol="0">
            <a:spAutoFit/>
          </a:bodyPr>
          <a:lstStyle/>
          <a:p>
            <a:r>
              <a:rPr lang="en-AU" sz="1500" dirty="0"/>
              <a:t>Total Expenditure: $82,840</a:t>
            </a:r>
          </a:p>
        </p:txBody>
      </p:sp>
    </p:spTree>
    <p:extLst>
      <p:ext uri="{BB962C8B-B14F-4D97-AF65-F5344CB8AC3E}">
        <p14:creationId xmlns:p14="http://schemas.microsoft.com/office/powerpoint/2010/main" val="441479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Muchea Hall &amp; Oval (capital projects, building maintenance, building operations and oval accounts 2014 - 2019)</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7" y="1893561"/>
            <a:ext cx="10029825"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00717" y="1524229"/>
            <a:ext cx="1322798" cy="400110"/>
          </a:xfrm>
          <a:prstGeom prst="rect">
            <a:avLst/>
          </a:prstGeom>
        </p:spPr>
        <p:txBody>
          <a:bodyPr wrap="none">
            <a:spAutoFit/>
          </a:bodyPr>
          <a:lstStyle/>
          <a:p>
            <a:pPr lvl="0"/>
            <a:r>
              <a:rPr lang="en-AU" sz="2000" dirty="0">
                <a:solidFill>
                  <a:prstClr val="black"/>
                </a:solidFill>
              </a:rPr>
              <a:t>2017/2018</a:t>
            </a:r>
          </a:p>
        </p:txBody>
      </p:sp>
      <p:sp>
        <p:nvSpPr>
          <p:cNvPr id="5" name="TextBox 4"/>
          <p:cNvSpPr txBox="1"/>
          <p:nvPr/>
        </p:nvSpPr>
        <p:spPr>
          <a:xfrm>
            <a:off x="7885655" y="5579736"/>
            <a:ext cx="2546646" cy="323165"/>
          </a:xfrm>
          <a:prstGeom prst="rect">
            <a:avLst/>
          </a:prstGeom>
          <a:noFill/>
        </p:spPr>
        <p:txBody>
          <a:bodyPr wrap="square" rtlCol="0">
            <a:spAutoFit/>
          </a:bodyPr>
          <a:lstStyle/>
          <a:p>
            <a:r>
              <a:rPr lang="en-AU" sz="1500" dirty="0"/>
              <a:t>Total Expenditure: $173,147</a:t>
            </a:r>
          </a:p>
        </p:txBody>
      </p:sp>
    </p:spTree>
    <p:extLst>
      <p:ext uri="{BB962C8B-B14F-4D97-AF65-F5344CB8AC3E}">
        <p14:creationId xmlns:p14="http://schemas.microsoft.com/office/powerpoint/2010/main" val="3782972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Muchea Hall &amp; Oval (capital projects, building maintenance, building operations and oval accounts 2014 - 2019)</a:t>
            </a:r>
          </a:p>
        </p:txBody>
      </p:sp>
      <p:sp>
        <p:nvSpPr>
          <p:cNvPr id="3" name="Content Placeholder 2"/>
          <p:cNvSpPr>
            <a:spLocks noGrp="1"/>
          </p:cNvSpPr>
          <p:nvPr>
            <p:ph idx="1"/>
          </p:nvPr>
        </p:nvSpPr>
        <p:spPr>
          <a:xfrm>
            <a:off x="1262508" y="1185508"/>
            <a:ext cx="2037645" cy="393910"/>
          </a:xfrm>
        </p:spPr>
        <p:txBody>
          <a:bodyPr>
            <a:normAutofit lnSpcReduction="10000"/>
          </a:bodyPr>
          <a:lstStyle/>
          <a:p>
            <a:pPr marL="0" lvl="0" indent="0">
              <a:lnSpc>
                <a:spcPct val="100000"/>
              </a:lnSpc>
              <a:spcBef>
                <a:spcPts val="0"/>
              </a:spcBef>
              <a:buNone/>
            </a:pPr>
            <a:r>
              <a:rPr lang="en-AU" sz="2000" dirty="0">
                <a:solidFill>
                  <a:prstClr val="black"/>
                </a:solidFill>
                <a:latin typeface="Calibri"/>
                <a:cs typeface="+mn-cs"/>
              </a:rPr>
              <a:t>2018/2019</a:t>
            </a:r>
          </a:p>
          <a:p>
            <a:endParaRPr lang="en-A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452" y="1511276"/>
            <a:ext cx="9991725"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082674" y="6131244"/>
            <a:ext cx="2546646" cy="323165"/>
          </a:xfrm>
          <a:prstGeom prst="rect">
            <a:avLst/>
          </a:prstGeom>
          <a:noFill/>
        </p:spPr>
        <p:txBody>
          <a:bodyPr wrap="square" rtlCol="0">
            <a:spAutoFit/>
          </a:bodyPr>
          <a:lstStyle/>
          <a:p>
            <a:r>
              <a:rPr lang="en-AU" sz="1500" dirty="0"/>
              <a:t>Total Expenditure: $136,547</a:t>
            </a:r>
          </a:p>
        </p:txBody>
      </p:sp>
    </p:spTree>
    <p:extLst>
      <p:ext uri="{BB962C8B-B14F-4D97-AF65-F5344CB8AC3E}">
        <p14:creationId xmlns:p14="http://schemas.microsoft.com/office/powerpoint/2010/main" val="848340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dirty="0"/>
              <a:t>Internal Control Document for Annual Recreation Budgets</a:t>
            </a:r>
          </a:p>
        </p:txBody>
      </p:sp>
      <p:sp>
        <p:nvSpPr>
          <p:cNvPr id="3" name="Content Placeholder 2"/>
          <p:cNvSpPr>
            <a:spLocks noGrp="1"/>
          </p:cNvSpPr>
          <p:nvPr>
            <p:ph idx="1"/>
          </p:nvPr>
        </p:nvSpPr>
        <p:spPr>
          <a:xfrm>
            <a:off x="490083" y="1516616"/>
            <a:ext cx="11135735" cy="4012163"/>
          </a:xfrm>
        </p:spPr>
        <p:txBody>
          <a:bodyPr>
            <a:normAutofit/>
          </a:bodyPr>
          <a:lstStyle/>
          <a:p>
            <a:pPr algn="just"/>
            <a:r>
              <a:rPr lang="en-AU" sz="2000" dirty="0"/>
              <a:t>The below document is an internal Shire document that </a:t>
            </a:r>
            <a:r>
              <a:rPr lang="en-AU" sz="2000" dirty="0">
                <a:solidFill>
                  <a:srgbClr val="C00000"/>
                </a:solidFill>
              </a:rPr>
              <a:t>tracks</a:t>
            </a:r>
            <a:r>
              <a:rPr lang="en-AU" sz="2000" dirty="0"/>
              <a:t> the projects undertaken as part of the Shire of Chittering Sport and Recreation Plan 2012 – 2022 and is read in conjunction with the Shire of Chittering 10 Year Building Maintenance Plan  (current version 2019 – 2029)  </a:t>
            </a:r>
          </a:p>
          <a:p>
            <a:pPr marL="0" indent="0" algn="just">
              <a:buNone/>
            </a:pPr>
            <a:endParaRPr lang="en-AU" sz="2000" dirty="0"/>
          </a:p>
          <a:p>
            <a:pPr algn="just"/>
            <a:r>
              <a:rPr lang="en-AU" sz="2000" dirty="0"/>
              <a:t>In the most part, any grants pertaining to sporting facilities are funded either directly by the Shire, in partnership with the facility users and/or as part of a CSRFF small grant through the Department of Local Government, Sport and Cultural Industries as a 3 way partnership.  In many instances club contributions have been through in-kind voluntary contributions or through Club Sponsors.  </a:t>
            </a:r>
          </a:p>
          <a:p>
            <a:endParaRPr lang="en-AU" dirty="0"/>
          </a:p>
        </p:txBody>
      </p:sp>
    </p:spTree>
    <p:extLst>
      <p:ext uri="{BB962C8B-B14F-4D97-AF65-F5344CB8AC3E}">
        <p14:creationId xmlns:p14="http://schemas.microsoft.com/office/powerpoint/2010/main" val="2963482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dirty="0"/>
              <a:t>Internal Control Document for Annual Recreation Budgets</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8602" y="1431049"/>
            <a:ext cx="8880545" cy="4687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919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Notice of Invitation</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8761" y="1978025"/>
            <a:ext cx="7229078" cy="40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35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dirty="0"/>
              <a:t>Internal Control Document for Annual Recreation Budgets</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0778" y="2409914"/>
            <a:ext cx="10158439" cy="225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715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dirty="0"/>
              <a:t>Internal Control Document for Annual Recreation Budgets</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9160" y="1420750"/>
            <a:ext cx="8192656" cy="480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7222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dirty="0"/>
              <a:t>Internal Control Document for Annual Recreation Budgets</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734" y="2179178"/>
            <a:ext cx="10219539" cy="2861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765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dirty="0"/>
              <a:t>Internal Control Document for Annual Recreation Budgets</a:t>
            </a:r>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0292" y="1214119"/>
            <a:ext cx="6306796" cy="525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581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dirty="0"/>
              <a:t>Internal Control Document for Annual Recreation Budgets</a:t>
            </a:r>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8621" y="1447115"/>
            <a:ext cx="8021770" cy="485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654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there something else you would like covered as part of tonight’s presentation?</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61664" y="2252567"/>
            <a:ext cx="4843272" cy="3462528"/>
          </a:xfrm>
        </p:spPr>
      </p:pic>
    </p:spTree>
    <p:extLst>
      <p:ext uri="{BB962C8B-B14F-4D97-AF65-F5344CB8AC3E}">
        <p14:creationId xmlns:p14="http://schemas.microsoft.com/office/powerpoint/2010/main" val="3638024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Matters to be discussed</a:t>
            </a:r>
          </a:p>
        </p:txBody>
      </p:sp>
      <p:sp>
        <p:nvSpPr>
          <p:cNvPr id="3" name="Content Placeholder 2"/>
          <p:cNvSpPr>
            <a:spLocks noGrp="1"/>
          </p:cNvSpPr>
          <p:nvPr>
            <p:ph idx="1"/>
          </p:nvPr>
        </p:nvSpPr>
        <p:spPr>
          <a:xfrm>
            <a:off x="515722" y="1259471"/>
            <a:ext cx="10887385" cy="4634752"/>
          </a:xfrm>
        </p:spPr>
        <p:txBody>
          <a:bodyPr>
            <a:normAutofit/>
          </a:bodyPr>
          <a:lstStyle/>
          <a:p>
            <a:pPr marL="0" lvl="0" indent="0" algn="just">
              <a:lnSpc>
                <a:spcPct val="100000"/>
              </a:lnSpc>
              <a:spcBef>
                <a:spcPct val="20000"/>
              </a:spcBef>
              <a:buNone/>
            </a:pPr>
            <a:r>
              <a:rPr lang="en-AU" sz="1400" dirty="0">
                <a:solidFill>
                  <a:prstClr val="black"/>
                </a:solidFill>
                <a:latin typeface="Calibri"/>
                <a:cs typeface="+mn-cs"/>
              </a:rPr>
              <a:t>Financial management of monies with sport and recreation within the Shire of Chittering. </a:t>
            </a:r>
          </a:p>
          <a:p>
            <a:pPr marL="0" lvl="0" indent="0" algn="just">
              <a:lnSpc>
                <a:spcPct val="100000"/>
              </a:lnSpc>
              <a:spcBef>
                <a:spcPct val="20000"/>
              </a:spcBef>
              <a:buNone/>
            </a:pPr>
            <a:r>
              <a:rPr lang="en-AU" sz="1400" dirty="0">
                <a:solidFill>
                  <a:prstClr val="black"/>
                </a:solidFill>
                <a:latin typeface="Calibri"/>
                <a:cs typeface="+mn-cs"/>
              </a:rPr>
              <a:t>The absolute full disclosure of all documentation regarding loans, contracts, sureties or other correspondence relating to any of these matters:</a:t>
            </a:r>
          </a:p>
          <a:p>
            <a:pPr marL="514350" lvl="0" indent="-514350" algn="just">
              <a:lnSpc>
                <a:spcPct val="100000"/>
              </a:lnSpc>
              <a:spcBef>
                <a:spcPct val="20000"/>
              </a:spcBef>
              <a:buFont typeface="+mj-lt"/>
              <a:buAutoNum type="arabicPeriod"/>
            </a:pPr>
            <a:r>
              <a:rPr lang="en-AU" sz="1400" dirty="0">
                <a:solidFill>
                  <a:prstClr val="black"/>
                </a:solidFill>
                <a:latin typeface="Calibri"/>
                <a:cs typeface="+mn-cs"/>
              </a:rPr>
              <a:t>Lower Chittering Sports Complex  </a:t>
            </a:r>
          </a:p>
          <a:p>
            <a:pPr marL="514350" lvl="0" indent="-514350" algn="just">
              <a:lnSpc>
                <a:spcPct val="100000"/>
              </a:lnSpc>
              <a:spcBef>
                <a:spcPct val="20000"/>
              </a:spcBef>
              <a:buFont typeface="+mj-lt"/>
              <a:buAutoNum type="arabicPeriod"/>
            </a:pPr>
            <a:r>
              <a:rPr lang="en-AU" sz="1400" dirty="0">
                <a:solidFill>
                  <a:prstClr val="black"/>
                </a:solidFill>
                <a:latin typeface="Calibri"/>
                <a:cs typeface="+mn-cs"/>
              </a:rPr>
              <a:t>Muchea Sports Complex</a:t>
            </a:r>
          </a:p>
          <a:p>
            <a:pPr marL="457200" lvl="0" indent="-457200" algn="just">
              <a:lnSpc>
                <a:spcPct val="100000"/>
              </a:lnSpc>
              <a:spcBef>
                <a:spcPct val="20000"/>
              </a:spcBef>
              <a:buFont typeface="+mj-lt"/>
              <a:buAutoNum type="arabicPeriod"/>
            </a:pPr>
            <a:r>
              <a:rPr lang="en-AU" sz="1400" dirty="0">
                <a:solidFill>
                  <a:prstClr val="black"/>
                </a:solidFill>
                <a:latin typeface="Calibri"/>
                <a:cs typeface="+mn-cs"/>
              </a:rPr>
              <a:t> Bindoon Oval</a:t>
            </a:r>
          </a:p>
          <a:p>
            <a:pPr marL="514350" lvl="0" indent="-514350" algn="just">
              <a:lnSpc>
                <a:spcPct val="100000"/>
              </a:lnSpc>
              <a:spcBef>
                <a:spcPct val="20000"/>
              </a:spcBef>
              <a:buFont typeface="+mj-lt"/>
              <a:buAutoNum type="arabicPeriod"/>
            </a:pPr>
            <a:r>
              <a:rPr lang="en-AU" sz="1400" dirty="0">
                <a:solidFill>
                  <a:prstClr val="black"/>
                </a:solidFill>
                <a:latin typeface="Calibri"/>
                <a:cs typeface="+mn-cs"/>
              </a:rPr>
              <a:t>Funds for the sale or purchase of the proposed Life Style Village</a:t>
            </a:r>
          </a:p>
          <a:p>
            <a:pPr marL="514350" lvl="0" indent="-514350" algn="just">
              <a:lnSpc>
                <a:spcPct val="100000"/>
              </a:lnSpc>
              <a:spcBef>
                <a:spcPct val="20000"/>
              </a:spcBef>
              <a:buFont typeface="+mj-lt"/>
              <a:buAutoNum type="arabicPeriod"/>
            </a:pPr>
            <a:r>
              <a:rPr lang="en-AU" sz="1400" dirty="0">
                <a:solidFill>
                  <a:prstClr val="black"/>
                </a:solidFill>
                <a:latin typeface="Calibri"/>
                <a:cs typeface="+mn-cs"/>
              </a:rPr>
              <a:t>Whereabouts of cash back reserve funds set aside for the proposed </a:t>
            </a:r>
            <a:r>
              <a:rPr lang="en-AU" sz="1400" dirty="0" err="1">
                <a:solidFill>
                  <a:prstClr val="black"/>
                </a:solidFill>
                <a:latin typeface="Calibri"/>
                <a:cs typeface="+mn-cs"/>
              </a:rPr>
              <a:t>Gray</a:t>
            </a:r>
            <a:r>
              <a:rPr lang="en-AU" sz="1400" dirty="0">
                <a:solidFill>
                  <a:prstClr val="black"/>
                </a:solidFill>
                <a:latin typeface="Calibri"/>
                <a:cs typeface="+mn-cs"/>
              </a:rPr>
              <a:t> Road Recreation Complex.</a:t>
            </a:r>
          </a:p>
          <a:p>
            <a:pPr marL="514350" lvl="0" indent="-514350" algn="just">
              <a:lnSpc>
                <a:spcPct val="100000"/>
              </a:lnSpc>
              <a:spcBef>
                <a:spcPct val="20000"/>
              </a:spcBef>
              <a:buFont typeface="+mj-lt"/>
              <a:buAutoNum type="arabicPeriod"/>
            </a:pPr>
            <a:endParaRPr lang="en-AU" sz="1400" dirty="0">
              <a:solidFill>
                <a:prstClr val="black"/>
              </a:solidFill>
              <a:latin typeface="Calibri"/>
              <a:cs typeface="+mn-cs"/>
            </a:endParaRPr>
          </a:p>
          <a:p>
            <a:pPr marL="0" lvl="0" indent="0" algn="just">
              <a:lnSpc>
                <a:spcPct val="100000"/>
              </a:lnSpc>
              <a:spcBef>
                <a:spcPct val="20000"/>
              </a:spcBef>
              <a:buNone/>
            </a:pPr>
            <a:r>
              <a:rPr lang="en-AU" sz="1400" dirty="0">
                <a:solidFill>
                  <a:prstClr val="black"/>
                </a:solidFill>
                <a:latin typeface="Calibri"/>
                <a:cs typeface="+mn-cs"/>
              </a:rPr>
              <a:t>Further clarification was sought from Mr John Nagel on behalf of the signatories and in the presence of Mr Dennis </a:t>
            </a:r>
            <a:r>
              <a:rPr lang="en-AU" sz="1400" dirty="0" err="1">
                <a:solidFill>
                  <a:prstClr val="black"/>
                </a:solidFill>
                <a:latin typeface="Calibri"/>
                <a:cs typeface="+mn-cs"/>
              </a:rPr>
              <a:t>Boyanich</a:t>
            </a:r>
            <a:r>
              <a:rPr lang="en-AU" sz="1400" dirty="0">
                <a:solidFill>
                  <a:prstClr val="black"/>
                </a:solidFill>
                <a:latin typeface="Calibri"/>
                <a:cs typeface="+mn-cs"/>
              </a:rPr>
              <a:t>, by Shire CDC – Lisa Kay  and Acting CEO, Neil Hartley on Tuesday 22 May 2019 in relation to the above matters, to ascertain what specific information was being sought for the above items.</a:t>
            </a:r>
          </a:p>
          <a:p>
            <a:pPr marL="0" lvl="0" indent="0" algn="just">
              <a:lnSpc>
                <a:spcPct val="100000"/>
              </a:lnSpc>
              <a:spcBef>
                <a:spcPct val="20000"/>
              </a:spcBef>
              <a:buNone/>
            </a:pPr>
            <a:r>
              <a:rPr lang="en-AU" sz="1400" dirty="0">
                <a:solidFill>
                  <a:prstClr val="black"/>
                </a:solidFill>
                <a:latin typeface="Calibri"/>
                <a:cs typeface="+mn-cs"/>
              </a:rPr>
              <a:t>More specifically:</a:t>
            </a:r>
          </a:p>
          <a:p>
            <a:pPr marL="457200" lvl="0" indent="-457200" algn="just">
              <a:lnSpc>
                <a:spcPct val="100000"/>
              </a:lnSpc>
              <a:spcBef>
                <a:spcPct val="20000"/>
              </a:spcBef>
              <a:buFont typeface="+mj-lt"/>
              <a:buAutoNum type="arabicPeriod"/>
            </a:pPr>
            <a:r>
              <a:rPr lang="en-AU" sz="1400" dirty="0">
                <a:solidFill>
                  <a:prstClr val="black"/>
                </a:solidFill>
                <a:latin typeface="Calibri"/>
                <a:cs typeface="+mn-cs"/>
              </a:rPr>
              <a:t>Lower Chittering Sports Complex – contract between the Immaculate Heart College and the Shire of Chittering;</a:t>
            </a:r>
          </a:p>
          <a:p>
            <a:pPr marL="457200" lvl="0" indent="-457200" algn="just">
              <a:lnSpc>
                <a:spcPct val="100000"/>
              </a:lnSpc>
              <a:spcBef>
                <a:spcPct val="20000"/>
              </a:spcBef>
              <a:buFont typeface="+mj-lt"/>
              <a:buAutoNum type="arabicPeriod"/>
            </a:pPr>
            <a:r>
              <a:rPr lang="en-AU" sz="1400" dirty="0">
                <a:solidFill>
                  <a:prstClr val="black"/>
                </a:solidFill>
                <a:latin typeface="Calibri"/>
                <a:cs typeface="+mn-cs"/>
              </a:rPr>
              <a:t>Muchea Sports Complex – general overview of Shire support to Muchea including plans and expenditure;</a:t>
            </a:r>
          </a:p>
          <a:p>
            <a:pPr marL="457200" lvl="0" indent="-457200" algn="just">
              <a:lnSpc>
                <a:spcPct val="100000"/>
              </a:lnSpc>
              <a:spcBef>
                <a:spcPct val="20000"/>
              </a:spcBef>
              <a:buFont typeface="+mj-lt"/>
              <a:buAutoNum type="arabicPeriod"/>
            </a:pPr>
            <a:r>
              <a:rPr lang="en-AU" sz="1400" dirty="0">
                <a:solidFill>
                  <a:prstClr val="black"/>
                </a:solidFill>
                <a:latin typeface="Calibri"/>
                <a:cs typeface="+mn-cs"/>
              </a:rPr>
              <a:t>Bindoon Oval – the allocation of $80,000 for reticulation to Bindoon Oval;</a:t>
            </a:r>
          </a:p>
          <a:p>
            <a:pPr marL="457200" lvl="0" indent="-457200" algn="just">
              <a:lnSpc>
                <a:spcPct val="100000"/>
              </a:lnSpc>
              <a:spcBef>
                <a:spcPct val="20000"/>
              </a:spcBef>
              <a:buFont typeface="+mj-lt"/>
              <a:buAutoNum type="arabicPeriod"/>
            </a:pPr>
            <a:r>
              <a:rPr lang="en-AU" sz="1400" dirty="0">
                <a:solidFill>
                  <a:prstClr val="black"/>
                </a:solidFill>
                <a:latin typeface="Calibri"/>
                <a:cs typeface="+mn-cs"/>
              </a:rPr>
              <a:t>Life Style Village </a:t>
            </a:r>
            <a:r>
              <a:rPr lang="en-AU" sz="1400" dirty="0">
                <a:solidFill>
                  <a:prstClr val="black"/>
                </a:solidFill>
                <a:latin typeface="Calibri"/>
              </a:rPr>
              <a:t>– </a:t>
            </a:r>
            <a:r>
              <a:rPr lang="en-AU" sz="1400" dirty="0">
                <a:solidFill>
                  <a:prstClr val="black"/>
                </a:solidFill>
                <a:latin typeface="Calibri"/>
                <a:cs typeface="+mn-cs"/>
              </a:rPr>
              <a:t>the $500,000 in a reserve for this project.</a:t>
            </a:r>
          </a:p>
          <a:p>
            <a:pPr marL="457200" lvl="0" indent="-457200" algn="just">
              <a:lnSpc>
                <a:spcPct val="100000"/>
              </a:lnSpc>
              <a:spcBef>
                <a:spcPct val="20000"/>
              </a:spcBef>
              <a:buFont typeface="+mj-lt"/>
              <a:buAutoNum type="arabicPeriod"/>
            </a:pPr>
            <a:r>
              <a:rPr lang="en-AU" sz="1400" dirty="0" err="1">
                <a:solidFill>
                  <a:prstClr val="black"/>
                </a:solidFill>
                <a:latin typeface="Calibri"/>
                <a:cs typeface="+mn-cs"/>
              </a:rPr>
              <a:t>Gray</a:t>
            </a:r>
            <a:r>
              <a:rPr lang="en-AU" sz="1400" dirty="0">
                <a:solidFill>
                  <a:prstClr val="black"/>
                </a:solidFill>
                <a:latin typeface="Calibri"/>
                <a:cs typeface="+mn-cs"/>
              </a:rPr>
              <a:t> Road Recreation Complex Reserve Funds – where has the money gone that was put into a reserve for this facility? </a:t>
            </a:r>
          </a:p>
          <a:p>
            <a:pPr marL="0" lvl="0" indent="0" algn="just">
              <a:lnSpc>
                <a:spcPct val="100000"/>
              </a:lnSpc>
              <a:spcBef>
                <a:spcPct val="20000"/>
              </a:spcBef>
              <a:buNone/>
            </a:pPr>
            <a:endParaRPr lang="en-AU" sz="1400" dirty="0">
              <a:solidFill>
                <a:prstClr val="black"/>
              </a:solidFill>
              <a:latin typeface="Calibri"/>
              <a:cs typeface="+mn-cs"/>
            </a:endParaRPr>
          </a:p>
          <a:p>
            <a:endParaRPr lang="en-AU" dirty="0">
              <a:solidFill>
                <a:srgbClr val="7030A0"/>
              </a:solidFill>
            </a:endParaRPr>
          </a:p>
          <a:p>
            <a:endParaRPr lang="en-AU" dirty="0">
              <a:solidFill>
                <a:srgbClr val="7030A0"/>
              </a:solidFill>
            </a:endParaRPr>
          </a:p>
          <a:p>
            <a:endParaRPr lang="en-AU" dirty="0">
              <a:solidFill>
                <a:srgbClr val="7030A0"/>
              </a:solidFill>
            </a:endParaRPr>
          </a:p>
          <a:p>
            <a:endParaRPr lang="en-AU" dirty="0">
              <a:solidFill>
                <a:srgbClr val="7030A0"/>
              </a:solidFill>
            </a:endParaRPr>
          </a:p>
          <a:p>
            <a:endParaRPr lang="en-AU" dirty="0">
              <a:solidFill>
                <a:srgbClr val="7030A0"/>
              </a:solidFill>
            </a:endParaRPr>
          </a:p>
          <a:p>
            <a:endParaRPr lang="en-AU" dirty="0">
              <a:solidFill>
                <a:srgbClr val="7030A0"/>
              </a:solidFill>
            </a:endParaRPr>
          </a:p>
          <a:p>
            <a:endParaRPr lang="en-AU" dirty="0">
              <a:solidFill>
                <a:srgbClr val="7030A0"/>
              </a:solidFill>
            </a:endParaRPr>
          </a:p>
          <a:p>
            <a:endParaRPr lang="en-AU" dirty="0">
              <a:solidFill>
                <a:srgbClr val="7030A0"/>
              </a:solidFill>
            </a:endParaRPr>
          </a:p>
          <a:p>
            <a:endParaRPr lang="en-AU" dirty="0">
              <a:solidFill>
                <a:srgbClr val="7030A0"/>
              </a:solidFill>
            </a:endParaRPr>
          </a:p>
          <a:p>
            <a:endParaRPr lang="en-AU" dirty="0">
              <a:solidFill>
                <a:srgbClr val="7030A0"/>
              </a:solidFill>
            </a:endParaRPr>
          </a:p>
          <a:p>
            <a:endParaRPr lang="en-AU" dirty="0">
              <a:solidFill>
                <a:srgbClr val="7030A0"/>
              </a:solidFill>
            </a:endParaRPr>
          </a:p>
          <a:p>
            <a:endParaRPr lang="en-AU" dirty="0">
              <a:solidFill>
                <a:srgbClr val="7030A0"/>
              </a:solidFill>
            </a:endParaRPr>
          </a:p>
          <a:p>
            <a:endParaRPr lang="en-AU" dirty="0"/>
          </a:p>
        </p:txBody>
      </p:sp>
      <p:sp>
        <p:nvSpPr>
          <p:cNvPr id="4" name="TextBox 3"/>
          <p:cNvSpPr txBox="1"/>
          <p:nvPr/>
        </p:nvSpPr>
        <p:spPr>
          <a:xfrm>
            <a:off x="714895" y="5827223"/>
            <a:ext cx="11030989" cy="707886"/>
          </a:xfrm>
          <a:prstGeom prst="rect">
            <a:avLst/>
          </a:prstGeom>
          <a:noFill/>
        </p:spPr>
        <p:txBody>
          <a:bodyPr wrap="square" rtlCol="0">
            <a:spAutoFit/>
          </a:bodyPr>
          <a:lstStyle/>
          <a:p>
            <a:r>
              <a:rPr lang="en-US" sz="2000" b="1" dirty="0">
                <a:solidFill>
                  <a:schemeClr val="accent6">
                    <a:lumMod val="75000"/>
                  </a:schemeClr>
                </a:solidFill>
              </a:rPr>
              <a:t>Note: This presentation, plus a number of supporting documents are all loaded onto the Shire’s Web Page under the title of “Electors Special Meeting – 17 June 2019”</a:t>
            </a:r>
          </a:p>
        </p:txBody>
      </p:sp>
    </p:spTree>
    <p:extLst>
      <p:ext uri="{BB962C8B-B14F-4D97-AF65-F5344CB8AC3E}">
        <p14:creationId xmlns:p14="http://schemas.microsoft.com/office/powerpoint/2010/main" val="368159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Lower Chittering Sports Complex – contracts between the Immaculate Heart College and the Shire of Chittering</a:t>
            </a:r>
            <a:endParaRPr lang="en-AU" dirty="0"/>
          </a:p>
        </p:txBody>
      </p:sp>
      <p:sp>
        <p:nvSpPr>
          <p:cNvPr id="4" name="TextBox 3"/>
          <p:cNvSpPr txBox="1"/>
          <p:nvPr/>
        </p:nvSpPr>
        <p:spPr>
          <a:xfrm>
            <a:off x="1079150" y="1760420"/>
            <a:ext cx="10159657" cy="2800767"/>
          </a:xfrm>
          <a:prstGeom prst="rect">
            <a:avLst/>
          </a:prstGeom>
          <a:noFill/>
        </p:spPr>
        <p:txBody>
          <a:bodyPr wrap="square" rtlCol="0">
            <a:spAutoFit/>
          </a:bodyPr>
          <a:lstStyle/>
          <a:p>
            <a:pPr marL="457200" indent="-457200">
              <a:lnSpc>
                <a:spcPct val="120000"/>
              </a:lnSpc>
              <a:buFont typeface="+mj-lt"/>
              <a:buAutoNum type="arabicPeriod"/>
            </a:pPr>
            <a:r>
              <a:rPr lang="en-US" sz="2000" kern="0" dirty="0"/>
              <a:t>Two contracts proposed – (1) Loan Agreement; and (2) Land Sale Agreement;</a:t>
            </a:r>
          </a:p>
          <a:p>
            <a:pPr marL="457200" indent="-457200">
              <a:lnSpc>
                <a:spcPct val="120000"/>
              </a:lnSpc>
              <a:buFont typeface="+mj-lt"/>
              <a:buAutoNum type="arabicPeriod"/>
            </a:pPr>
            <a:endParaRPr lang="en-US" sz="2000" kern="0" dirty="0"/>
          </a:p>
          <a:p>
            <a:pPr marL="457200" indent="-457200">
              <a:lnSpc>
                <a:spcPct val="120000"/>
              </a:lnSpc>
              <a:buFont typeface="+mj-lt"/>
              <a:buAutoNum type="arabicPeriod"/>
            </a:pPr>
            <a:r>
              <a:rPr lang="en-US" sz="2000" kern="0" dirty="0"/>
              <a:t>Loan – $1.625m over 20 years;</a:t>
            </a:r>
          </a:p>
          <a:p>
            <a:pPr lvl="2" algn="just"/>
            <a:r>
              <a:rPr lang="en-US" sz="2000" dirty="0"/>
              <a:t>The Loan will form part of the 2019/20 Budget process and be raised in three portions:</a:t>
            </a:r>
          </a:p>
          <a:p>
            <a:pPr lvl="2" algn="just"/>
            <a:r>
              <a:rPr lang="en-US" sz="2000" dirty="0"/>
              <a:t>15 June 2020		$625,000</a:t>
            </a:r>
          </a:p>
          <a:p>
            <a:pPr lvl="2" algn="just"/>
            <a:r>
              <a:rPr lang="en-US" sz="2000" dirty="0"/>
              <a:t>15 December 2020	$500,000</a:t>
            </a:r>
          </a:p>
          <a:p>
            <a:pPr lvl="2" algn="just"/>
            <a:r>
              <a:rPr lang="en-US" sz="2000" dirty="0"/>
              <a:t>15 March 2021		$500,000</a:t>
            </a:r>
          </a:p>
          <a:p>
            <a:pPr marL="457200" indent="-457200">
              <a:lnSpc>
                <a:spcPct val="120000"/>
              </a:lnSpc>
              <a:buFont typeface="+mj-lt"/>
              <a:buAutoNum type="arabicPeriod"/>
            </a:pPr>
            <a:endParaRPr lang="en-US" sz="2000" kern="0" dirty="0"/>
          </a:p>
        </p:txBody>
      </p:sp>
    </p:spTree>
    <p:extLst>
      <p:ext uri="{BB962C8B-B14F-4D97-AF65-F5344CB8AC3E}">
        <p14:creationId xmlns:p14="http://schemas.microsoft.com/office/powerpoint/2010/main" val="3235286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Immaculate Heart College Loan</a:t>
            </a:r>
          </a:p>
        </p:txBody>
      </p:sp>
      <p:sp>
        <p:nvSpPr>
          <p:cNvPr id="3" name="Content Placeholder 2"/>
          <p:cNvSpPr>
            <a:spLocks noGrp="1"/>
          </p:cNvSpPr>
          <p:nvPr>
            <p:ph idx="1"/>
          </p:nvPr>
        </p:nvSpPr>
        <p:spPr>
          <a:xfrm>
            <a:off x="524267" y="1687532"/>
            <a:ext cx="11135735" cy="4012163"/>
          </a:xfrm>
        </p:spPr>
        <p:txBody>
          <a:bodyPr>
            <a:noAutofit/>
          </a:bodyPr>
          <a:lstStyle/>
          <a:p>
            <a:pPr marL="0" indent="0">
              <a:lnSpc>
                <a:spcPct val="120000"/>
              </a:lnSpc>
              <a:buNone/>
            </a:pPr>
            <a:r>
              <a:rPr lang="en-AU" sz="1400" b="1" dirty="0"/>
              <a:t>OCM 17 October 2018 - </a:t>
            </a:r>
            <a:r>
              <a:rPr lang="en-AU" sz="1400" dirty="0"/>
              <a:t>9.4.6 Lower Chittering Sports and Recreation Facility</a:t>
            </a:r>
          </a:p>
          <a:p>
            <a:pPr marL="0" indent="0">
              <a:lnSpc>
                <a:spcPct val="120000"/>
              </a:lnSpc>
              <a:buNone/>
            </a:pPr>
            <a:r>
              <a:rPr lang="en-AU" sz="1600" dirty="0"/>
              <a:t>That Council:</a:t>
            </a:r>
          </a:p>
          <a:p>
            <a:pPr marL="0" indent="0">
              <a:lnSpc>
                <a:spcPct val="120000"/>
              </a:lnSpc>
              <a:buNone/>
            </a:pPr>
            <a:r>
              <a:rPr lang="en-AU" sz="1600" dirty="0"/>
              <a:t>1. Note the significant progress which has been made towards the development an appropriately detailed and fully costed funding application with supporting technical and economic studies.</a:t>
            </a:r>
          </a:p>
          <a:p>
            <a:pPr marL="0" indent="0">
              <a:lnSpc>
                <a:spcPct val="120000"/>
              </a:lnSpc>
              <a:buNone/>
            </a:pPr>
            <a:r>
              <a:rPr lang="en-AU" sz="1600" dirty="0">
                <a:solidFill>
                  <a:srgbClr val="FF0000"/>
                </a:solidFill>
              </a:rPr>
              <a:t>2. Authorise the Chief Executive Officer to negotiate a funding commitment from Immaculate Heart College as a contribution towards the capital cost of the project.</a:t>
            </a:r>
          </a:p>
          <a:p>
            <a:pPr marL="0" indent="0">
              <a:lnSpc>
                <a:spcPct val="120000"/>
              </a:lnSpc>
              <a:buNone/>
            </a:pPr>
            <a:r>
              <a:rPr lang="en-AU" sz="1600" dirty="0">
                <a:solidFill>
                  <a:schemeClr val="tx1"/>
                </a:solidFill>
              </a:rPr>
              <a:t>3. Authorise the Chief Executive Officer to obtain letters of support from Immaculate Heart College regarding the intention to enter into long term arrangements for the management and maintenance of such a facility.  </a:t>
            </a:r>
            <a:endParaRPr lang="en-AU" sz="1600" i="1" dirty="0">
              <a:solidFill>
                <a:srgbClr val="FF0000"/>
              </a:solidFill>
            </a:endParaRPr>
          </a:p>
          <a:p>
            <a:pPr marL="0" indent="0">
              <a:lnSpc>
                <a:spcPct val="120000"/>
              </a:lnSpc>
              <a:buNone/>
            </a:pPr>
            <a:r>
              <a:rPr lang="en-AU" sz="1600" dirty="0"/>
              <a:t>5. Note that the Building Better Regions Fund (BBRF3) funding round was announced on 27 September 2018 and that applications are required to be lodged by 15 November 2018.</a:t>
            </a:r>
          </a:p>
          <a:p>
            <a:pPr marL="0" indent="0">
              <a:lnSpc>
                <a:spcPct val="120000"/>
              </a:lnSpc>
              <a:buNone/>
            </a:pPr>
            <a:r>
              <a:rPr lang="en-AU" sz="1600" dirty="0"/>
              <a:t>6. Authorise the Chief Executive Officer to lodge a funding application under the Building Better Regions Fund (BBRF3).</a:t>
            </a:r>
          </a:p>
        </p:txBody>
      </p:sp>
    </p:spTree>
    <p:extLst>
      <p:ext uri="{BB962C8B-B14F-4D97-AF65-F5344CB8AC3E}">
        <p14:creationId xmlns:p14="http://schemas.microsoft.com/office/powerpoint/2010/main" val="3396604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dirty="0"/>
              <a:t>Loan Agreement</a:t>
            </a:r>
            <a:br>
              <a:rPr lang="en-AU" dirty="0"/>
            </a:br>
            <a:endParaRPr lang="en-A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152" y="1124332"/>
            <a:ext cx="3933884" cy="539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76604" y="1388225"/>
            <a:ext cx="5320145" cy="4524315"/>
          </a:xfrm>
          <a:prstGeom prst="rect">
            <a:avLst/>
          </a:prstGeom>
          <a:noFill/>
        </p:spPr>
        <p:txBody>
          <a:bodyPr wrap="square" rtlCol="0">
            <a:spAutoFit/>
          </a:bodyPr>
          <a:lstStyle/>
          <a:p>
            <a:pPr algn="just"/>
            <a:r>
              <a:rPr lang="en-AU" dirty="0"/>
              <a:t>This original contribution commitment was included in the Building Better Regions Fund Application </a:t>
            </a:r>
            <a:r>
              <a:rPr lang="en-AU" sz="1500" dirty="0"/>
              <a:t>(Ref:O18101497)  </a:t>
            </a:r>
            <a:r>
              <a:rPr lang="en-AU" dirty="0"/>
              <a:t>as a requirement to show stakeholder contributions. </a:t>
            </a:r>
          </a:p>
          <a:p>
            <a:pPr algn="just"/>
            <a:endParaRPr lang="en-AU" dirty="0"/>
          </a:p>
          <a:p>
            <a:pPr algn="just"/>
            <a:r>
              <a:rPr lang="en-AU" dirty="0"/>
              <a:t>In all instances of grant funding, once approval of the grant is announced and the grant is fully executed, the Shire finalises all other stakeholder contributions.  The Shire has been finalising stakeholder contribution/s (IHC) to the Lower Chittering Sports Facility as evidenced through OCM Wednesday, 20 March 2019, OCM Wednesday 17 April 2019,  OCM Wednesday 15 May 2019.</a:t>
            </a:r>
          </a:p>
          <a:p>
            <a:pPr algn="just"/>
            <a:endParaRPr lang="en-AU" dirty="0"/>
          </a:p>
          <a:p>
            <a:pPr algn="just"/>
            <a:r>
              <a:rPr lang="en-AU" dirty="0"/>
              <a:t>A copy of the entire Grant Application is on the Shire’s Web Page.</a:t>
            </a:r>
          </a:p>
        </p:txBody>
      </p:sp>
    </p:spTree>
    <p:extLst>
      <p:ext uri="{BB962C8B-B14F-4D97-AF65-F5344CB8AC3E}">
        <p14:creationId xmlns:p14="http://schemas.microsoft.com/office/powerpoint/2010/main" val="409806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Immaculate Heart College Loan</a:t>
            </a:r>
          </a:p>
        </p:txBody>
      </p:sp>
      <p:sp>
        <p:nvSpPr>
          <p:cNvPr id="3" name="Content Placeholder 2"/>
          <p:cNvSpPr>
            <a:spLocks noGrp="1"/>
          </p:cNvSpPr>
          <p:nvPr>
            <p:ph idx="1"/>
          </p:nvPr>
        </p:nvSpPr>
        <p:spPr>
          <a:xfrm>
            <a:off x="626817" y="1238596"/>
            <a:ext cx="11135735" cy="5290391"/>
          </a:xfrm>
        </p:spPr>
        <p:txBody>
          <a:bodyPr numCol="1">
            <a:normAutofit fontScale="55000" lnSpcReduction="20000"/>
          </a:bodyPr>
          <a:lstStyle/>
          <a:p>
            <a:pPr marL="0" indent="0">
              <a:lnSpc>
                <a:spcPct val="120000"/>
              </a:lnSpc>
              <a:buNone/>
            </a:pPr>
            <a:r>
              <a:rPr lang="en-AU" sz="2000" b="1" dirty="0"/>
              <a:t>OCM Wednesday March 2019 - </a:t>
            </a:r>
            <a:r>
              <a:rPr lang="en-AU" sz="2000" dirty="0"/>
              <a:t>9.4.3 MOTION / COUNCIL RESOLUTION 260319</a:t>
            </a:r>
          </a:p>
          <a:p>
            <a:pPr marL="0" indent="0" algn="just">
              <a:lnSpc>
                <a:spcPct val="120000"/>
              </a:lnSpc>
              <a:buNone/>
            </a:pPr>
            <a:endParaRPr lang="en-AU" sz="2000" dirty="0"/>
          </a:p>
          <a:p>
            <a:pPr marL="0" indent="0" algn="just">
              <a:lnSpc>
                <a:spcPct val="120000"/>
              </a:lnSpc>
              <a:buNone/>
            </a:pPr>
            <a:r>
              <a:rPr lang="en-AU" sz="3200" dirty="0"/>
              <a:t>That Council:</a:t>
            </a:r>
          </a:p>
          <a:p>
            <a:pPr marL="457200" lvl="1" indent="0" algn="just">
              <a:lnSpc>
                <a:spcPct val="120000"/>
              </a:lnSpc>
              <a:buNone/>
            </a:pPr>
            <a:r>
              <a:rPr lang="en-US" sz="2800" dirty="0"/>
              <a:t>10. </a:t>
            </a:r>
            <a:r>
              <a:rPr lang="en-US" sz="2800" dirty="0" err="1"/>
              <a:t>Authorise</a:t>
            </a:r>
            <a:r>
              <a:rPr lang="en-US" sz="2800" dirty="0"/>
              <a:t> the Chief Executive Officer to seek an agreement with Immaculate Heart College for its $2m contribution for Council’s consideration;</a:t>
            </a:r>
          </a:p>
          <a:p>
            <a:pPr marL="457200" lvl="1" indent="0" algn="just">
              <a:lnSpc>
                <a:spcPct val="120000"/>
              </a:lnSpc>
              <a:buNone/>
            </a:pPr>
            <a:r>
              <a:rPr lang="en-US" sz="2800" dirty="0"/>
              <a:t>11. </a:t>
            </a:r>
            <a:r>
              <a:rPr lang="en-US" sz="2800" dirty="0" err="1"/>
              <a:t>Authorises</a:t>
            </a:r>
            <a:r>
              <a:rPr lang="en-US" sz="2800" dirty="0"/>
              <a:t> the Chief Executive Officer to commence the process of securing a (up to) $3m loan facility from WA Treasury;</a:t>
            </a:r>
          </a:p>
          <a:p>
            <a:pPr marL="0" indent="0" algn="just">
              <a:lnSpc>
                <a:spcPct val="120000"/>
              </a:lnSpc>
              <a:buNone/>
            </a:pPr>
            <a:endParaRPr lang="en-US" sz="3200" dirty="0"/>
          </a:p>
          <a:p>
            <a:pPr marL="0" indent="0">
              <a:lnSpc>
                <a:spcPct val="120000"/>
              </a:lnSpc>
              <a:buNone/>
            </a:pPr>
            <a:r>
              <a:rPr lang="en-US" sz="3200" kern="0" dirty="0"/>
              <a:t>Contracts – Still in draft format.  Will be considered at the 19 June 2019 Council Meeting.  Includes “Use” and “Operating Costs” clauses outlining school use rights/limitations, and operating costs contribution calculations and obligations.</a:t>
            </a:r>
          </a:p>
          <a:p>
            <a:pPr marL="457200" indent="-457200">
              <a:lnSpc>
                <a:spcPct val="120000"/>
              </a:lnSpc>
              <a:buFont typeface="+mj-lt"/>
              <a:buAutoNum type="arabicPeriod"/>
            </a:pPr>
            <a:endParaRPr lang="en-US" sz="3200" kern="0" dirty="0"/>
          </a:p>
          <a:p>
            <a:pPr marL="0" indent="0">
              <a:lnSpc>
                <a:spcPct val="120000"/>
              </a:lnSpc>
              <a:buNone/>
            </a:pPr>
            <a:r>
              <a:rPr lang="en-US" sz="3200" kern="0" dirty="0"/>
              <a:t>Sureties – as per Loan Agreement only.</a:t>
            </a:r>
          </a:p>
          <a:p>
            <a:pPr marL="0" indent="0" algn="just">
              <a:lnSpc>
                <a:spcPct val="120000"/>
              </a:lnSpc>
              <a:buNone/>
            </a:pPr>
            <a:endParaRPr lang="en-US" sz="2000" dirty="0">
              <a:solidFill>
                <a:schemeClr val="accent3">
                  <a:lumMod val="75000"/>
                </a:schemeClr>
              </a:solidFill>
            </a:endParaRPr>
          </a:p>
          <a:p>
            <a:pPr marL="0" indent="0" algn="just">
              <a:lnSpc>
                <a:spcPct val="120000"/>
              </a:lnSpc>
              <a:buNone/>
            </a:pPr>
            <a:r>
              <a:rPr lang="en-US" sz="2600" dirty="0">
                <a:solidFill>
                  <a:schemeClr val="accent3">
                    <a:lumMod val="75000"/>
                  </a:schemeClr>
                </a:solidFill>
              </a:rPr>
              <a:t>Copy of Council Resolutions, and Draft Loan Agreement are available on the Shire’s Web Page.</a:t>
            </a:r>
          </a:p>
        </p:txBody>
      </p:sp>
    </p:spTree>
    <p:extLst>
      <p:ext uri="{BB962C8B-B14F-4D97-AF65-F5344CB8AC3E}">
        <p14:creationId xmlns:p14="http://schemas.microsoft.com/office/powerpoint/2010/main" val="3313173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land configuration, purchase, and sale</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619949402"/>
              </p:ext>
            </p:extLst>
          </p:nvPr>
        </p:nvGraphicFramePr>
        <p:xfrm>
          <a:off x="950565" y="1033919"/>
          <a:ext cx="4099999" cy="5795721"/>
        </p:xfrm>
        <a:graphic>
          <a:graphicData uri="http://schemas.openxmlformats.org/presentationml/2006/ole">
            <mc:AlternateContent xmlns:mc="http://schemas.openxmlformats.org/markup-compatibility/2006">
              <mc:Choice xmlns:v="urn:schemas-microsoft-com:vml" Requires="v">
                <p:oleObj spid="_x0000_s1150" name="Acrobat Document" r:id="rId3" imgW="22707470" imgH="32099212" progId="AcroExch.Document.DC">
                  <p:embed/>
                </p:oleObj>
              </mc:Choice>
              <mc:Fallback>
                <p:oleObj name="Acrobat Document" r:id="rId3" imgW="22707470" imgH="32099212" progId="AcroExch.Document.DC">
                  <p:embed/>
                  <p:pic>
                    <p:nvPicPr>
                      <p:cNvPr id="4" name="Content Placeholder 3"/>
                      <p:cNvPicPr/>
                      <p:nvPr/>
                    </p:nvPicPr>
                    <p:blipFill>
                      <a:blip r:embed="rId4"/>
                      <a:stretch>
                        <a:fillRect/>
                      </a:stretch>
                    </p:blipFill>
                    <p:spPr>
                      <a:xfrm>
                        <a:off x="950565" y="1033919"/>
                        <a:ext cx="4099999" cy="5795721"/>
                      </a:xfrm>
                      <a:prstGeom prst="rect">
                        <a:avLst/>
                      </a:prstGeom>
                    </p:spPr>
                  </p:pic>
                </p:oleObj>
              </mc:Fallback>
            </mc:AlternateContent>
          </a:graphicData>
        </a:graphic>
      </p:graphicFrame>
      <p:sp>
        <p:nvSpPr>
          <p:cNvPr id="5" name="Content Placeholder 2"/>
          <p:cNvSpPr txBox="1">
            <a:spLocks/>
          </p:cNvSpPr>
          <p:nvPr/>
        </p:nvSpPr>
        <p:spPr>
          <a:xfrm>
            <a:off x="5691499" y="1589518"/>
            <a:ext cx="5662300" cy="434981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Part of a 10ha State Crown Reserve</a:t>
            </a:r>
          </a:p>
          <a:p>
            <a:r>
              <a:rPr lang="en-US" dirty="0"/>
              <a:t>Vested in Shire of </a:t>
            </a:r>
            <a:r>
              <a:rPr lang="en-US" dirty="0" err="1"/>
              <a:t>Chittering</a:t>
            </a:r>
            <a:endParaRPr lang="en-US" dirty="0"/>
          </a:p>
          <a:p>
            <a:r>
              <a:rPr lang="en-US" dirty="0"/>
              <a:t>Reserve Purpose - Recreation</a:t>
            </a:r>
          </a:p>
          <a:p>
            <a:r>
              <a:rPr lang="en-US" dirty="0"/>
              <a:t>3ha purchased from State Government for 5% of value ($13,750 (+GST) = $15,125) for the purpose of sale to create funds to develop infrastructure</a:t>
            </a:r>
          </a:p>
          <a:p>
            <a:r>
              <a:rPr lang="en-US" dirty="0"/>
              <a:t>Sold to IHC for $275,000</a:t>
            </a:r>
          </a:p>
          <a:p>
            <a:r>
              <a:rPr lang="en-US" dirty="0">
                <a:solidFill>
                  <a:schemeClr val="accent3">
                    <a:lumMod val="75000"/>
                  </a:schemeClr>
                </a:solidFill>
              </a:rPr>
              <a:t>Copy of Council Resolutions, Valuation, Crown Purchase Agreement, on Web.</a:t>
            </a:r>
          </a:p>
          <a:p>
            <a:pPr marL="0" indent="0">
              <a:buFont typeface="Arial" panose="020B0604020202020204" pitchFamily="34" charset="0"/>
              <a:buNone/>
            </a:pPr>
            <a:endParaRPr lang="en-US" dirty="0"/>
          </a:p>
          <a:p>
            <a:endParaRPr lang="en-AU" dirty="0"/>
          </a:p>
        </p:txBody>
      </p:sp>
    </p:spTree>
    <p:extLst>
      <p:ext uri="{BB962C8B-B14F-4D97-AF65-F5344CB8AC3E}">
        <p14:creationId xmlns:p14="http://schemas.microsoft.com/office/powerpoint/2010/main" val="3940791142"/>
      </p:ext>
    </p:extLst>
  </p:cSld>
  <p:clrMapOvr>
    <a:masterClrMapping/>
  </p:clrMapOvr>
</p:sld>
</file>

<file path=ppt/theme/theme1.xml><?xml version="1.0" encoding="utf-8"?>
<a:theme xmlns:a="http://schemas.openxmlformats.org/drawingml/2006/main" name="Office Theme">
  <a:themeElements>
    <a:clrScheme name="Shire of Chittering colours">
      <a:dk1>
        <a:sysClr val="windowText" lastClr="000000"/>
      </a:dk1>
      <a:lt1>
        <a:sysClr val="window" lastClr="FFFFFF"/>
      </a:lt1>
      <a:dk2>
        <a:srgbClr val="44546A"/>
      </a:dk2>
      <a:lt2>
        <a:srgbClr val="E7E6E6"/>
      </a:lt2>
      <a:accent1>
        <a:srgbClr val="49176D"/>
      </a:accent1>
      <a:accent2>
        <a:srgbClr val="F78E1E"/>
      </a:accent2>
      <a:accent3>
        <a:srgbClr val="8DC63F"/>
      </a:accent3>
      <a:accent4>
        <a:srgbClr val="00A1E4"/>
      </a:accent4>
      <a:accent5>
        <a:srgbClr val="A5A5A5"/>
      </a:accent5>
      <a:accent6>
        <a:srgbClr val="8DC63F"/>
      </a:accent6>
      <a:hlink>
        <a:srgbClr val="00A1E4"/>
      </a:hlink>
      <a:folHlink>
        <a:srgbClr val="11BBF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2882</TotalTime>
  <Words>2864</Words>
  <Application>Microsoft Office PowerPoint</Application>
  <PresentationFormat>Widescreen</PresentationFormat>
  <Paragraphs>193</Paragraphs>
  <Slides>35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0" baseType="lpstr">
      <vt:lpstr>Calibri</vt:lpstr>
      <vt:lpstr>Arial</vt:lpstr>
      <vt:lpstr>Corbel</vt:lpstr>
      <vt:lpstr>Office Theme</vt:lpstr>
      <vt:lpstr>Acrobat Document</vt:lpstr>
      <vt:lpstr>Special Electors Meeting</vt:lpstr>
      <vt:lpstr>Request of Special Electors Meeting</vt:lpstr>
      <vt:lpstr>Notice of Invitation</vt:lpstr>
      <vt:lpstr>Matters to be discussed</vt:lpstr>
      <vt:lpstr>Lower Chittering Sports Complex – contracts between the Immaculate Heart College and the Shire of Chittering</vt:lpstr>
      <vt:lpstr>Immaculate Heart College Loan</vt:lpstr>
      <vt:lpstr>Loan Agreement </vt:lpstr>
      <vt:lpstr>Immaculate Heart College Loan</vt:lpstr>
      <vt:lpstr>The land configuration, purchase, and sale</vt:lpstr>
      <vt:lpstr>Bindoon Retirement Village</vt:lpstr>
      <vt:lpstr>Bindoon Retirement Village</vt:lpstr>
      <vt:lpstr>Bindoon Oval ($80,000 for Reticulation)</vt:lpstr>
      <vt:lpstr>Bindoon Oval</vt:lpstr>
      <vt:lpstr>Gray Road Recreation Complex</vt:lpstr>
      <vt:lpstr>Gray Road Recreation Complex</vt:lpstr>
      <vt:lpstr>Gray Road Recreation Complex </vt:lpstr>
      <vt:lpstr>PowerPoint Presentation</vt:lpstr>
      <vt:lpstr>Gray Road Recreation Complex</vt:lpstr>
      <vt:lpstr>Gray Road – deleted from to 2018-2028 LTFP</vt:lpstr>
      <vt:lpstr>Gray Road Recreation Complex (Reserve Funds)</vt:lpstr>
      <vt:lpstr>Muchea Sports Complex - plans and expenditure</vt:lpstr>
      <vt:lpstr>Muchea Sports complex</vt:lpstr>
      <vt:lpstr>Muchea Hall &amp; Oval (capital projects, building maintenance, building operations and oval accounts 2014 - 2019) </vt:lpstr>
      <vt:lpstr>Muchea Hall &amp; Oval (capital projects, building maintenance, building operations and oval accounts 2014 - 2019)</vt:lpstr>
      <vt:lpstr>Muchea Hall &amp; Oval (capital projects, building maintenance, building operations and oval accounts 2014 - 2019)</vt:lpstr>
      <vt:lpstr>Muchea Hall &amp; Oval (capital projects, building maintenance, building operations and oval accounts 2014 - 2019)</vt:lpstr>
      <vt:lpstr>Muchea Hall &amp; Oval (capital projects, building maintenance, building operations and oval accounts 2014 - 2019)</vt:lpstr>
      <vt:lpstr>Internal Control Document for Annual Recreation Budgets</vt:lpstr>
      <vt:lpstr>Internal Control Document for Annual Recreation Budgets</vt:lpstr>
      <vt:lpstr>Internal Control Document for Annual Recreation Budgets</vt:lpstr>
      <vt:lpstr>Internal Control Document for Annual Recreation Budgets</vt:lpstr>
      <vt:lpstr>Internal Control Document for Annual Recreation Budgets</vt:lpstr>
      <vt:lpstr>Internal Control Document for Annual Recreation Budgets</vt:lpstr>
      <vt:lpstr>Internal Control Document for Annual Recreation Budgets</vt:lpstr>
      <vt:lpstr>Is there something else you would like covered as part of tonight’s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King</dc:creator>
  <cp:lastModifiedBy>Natasha Mossman</cp:lastModifiedBy>
  <cp:revision>269</cp:revision>
  <cp:lastPrinted>2019-06-10T09:26:52Z</cp:lastPrinted>
  <dcterms:created xsi:type="dcterms:W3CDTF">2018-08-27T00:38:52Z</dcterms:created>
  <dcterms:modified xsi:type="dcterms:W3CDTF">2019-06-17T11:02:35Z</dcterms:modified>
</cp:coreProperties>
</file>